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0" r:id="rId6"/>
    <p:sldId id="281" r:id="rId7"/>
    <p:sldId id="284" r:id="rId8"/>
    <p:sldId id="258" r:id="rId9"/>
    <p:sldId id="278" r:id="rId10"/>
    <p:sldId id="279" r:id="rId11"/>
    <p:sldId id="273" r:id="rId12"/>
    <p:sldId id="257" r:id="rId13"/>
    <p:sldId id="259" r:id="rId14"/>
    <p:sldId id="260" r:id="rId15"/>
    <p:sldId id="263" r:id="rId16"/>
    <p:sldId id="261" r:id="rId17"/>
    <p:sldId id="267" r:id="rId18"/>
    <p:sldId id="262" r:id="rId19"/>
    <p:sldId id="275" r:id="rId20"/>
    <p:sldId id="264" r:id="rId21"/>
    <p:sldId id="265" r:id="rId22"/>
    <p:sldId id="276" r:id="rId23"/>
    <p:sldId id="266" r:id="rId24"/>
    <p:sldId id="272" r:id="rId25"/>
    <p:sldId id="268" r:id="rId26"/>
    <p:sldId id="269"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F586C-18A0-4C84-A97B-2F960A8C1EF8}" v="2" dt="2022-06-01T22:18:2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81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onnolly" userId="c9d8f54b-27cb-48a8-8a8a-4f4ec6202811" providerId="ADAL" clId="{513F586C-18A0-4C84-A97B-2F960A8C1EF8}"/>
    <pc:docChg chg="custSel addSld delSld modSld">
      <pc:chgData name="Maria Connolly" userId="c9d8f54b-27cb-48a8-8a8a-4f4ec6202811" providerId="ADAL" clId="{513F586C-18A0-4C84-A97B-2F960A8C1EF8}" dt="2022-06-19T23:26:16.595" v="15" actId="6549"/>
      <pc:docMkLst>
        <pc:docMk/>
      </pc:docMkLst>
      <pc:sldChg chg="modSp mod">
        <pc:chgData name="Maria Connolly" userId="c9d8f54b-27cb-48a8-8a8a-4f4ec6202811" providerId="ADAL" clId="{513F586C-18A0-4C84-A97B-2F960A8C1EF8}" dt="2022-06-01T22:18:21.934" v="3" actId="27636"/>
        <pc:sldMkLst>
          <pc:docMk/>
          <pc:sldMk cId="2351180878" sldId="257"/>
        </pc:sldMkLst>
        <pc:spChg chg="mod">
          <ac:chgData name="Maria Connolly" userId="c9d8f54b-27cb-48a8-8a8a-4f4ec6202811" providerId="ADAL" clId="{513F586C-18A0-4C84-A97B-2F960A8C1EF8}" dt="2022-06-01T22:18:21.934" v="3" actId="27636"/>
          <ac:spMkLst>
            <pc:docMk/>
            <pc:sldMk cId="2351180878" sldId="257"/>
            <ac:spMk id="3" creationId="{30793255-3D5F-40C9-9CB4-0F73340AACC2}"/>
          </ac:spMkLst>
        </pc:spChg>
      </pc:sldChg>
      <pc:sldChg chg="modSp mod">
        <pc:chgData name="Maria Connolly" userId="c9d8f54b-27cb-48a8-8a8a-4f4ec6202811" providerId="ADAL" clId="{513F586C-18A0-4C84-A97B-2F960A8C1EF8}" dt="2022-06-19T23:26:16.595" v="15" actId="6549"/>
        <pc:sldMkLst>
          <pc:docMk/>
          <pc:sldMk cId="1385949991" sldId="268"/>
        </pc:sldMkLst>
        <pc:spChg chg="mod">
          <ac:chgData name="Maria Connolly" userId="c9d8f54b-27cb-48a8-8a8a-4f4ec6202811" providerId="ADAL" clId="{513F586C-18A0-4C84-A97B-2F960A8C1EF8}" dt="2022-06-19T23:26:16.595" v="15" actId="6549"/>
          <ac:spMkLst>
            <pc:docMk/>
            <pc:sldMk cId="1385949991" sldId="268"/>
            <ac:spMk id="2" creationId="{E4159B1B-287B-43FD-BB3E-069D5A0D96DC}"/>
          </ac:spMkLst>
        </pc:spChg>
      </pc:sldChg>
      <pc:sldChg chg="modSp mod">
        <pc:chgData name="Maria Connolly" userId="c9d8f54b-27cb-48a8-8a8a-4f4ec6202811" providerId="ADAL" clId="{513F586C-18A0-4C84-A97B-2F960A8C1EF8}" dt="2022-06-01T22:23:44.027" v="14" actId="20577"/>
        <pc:sldMkLst>
          <pc:docMk/>
          <pc:sldMk cId="549691678" sldId="280"/>
        </pc:sldMkLst>
        <pc:spChg chg="mod">
          <ac:chgData name="Maria Connolly" userId="c9d8f54b-27cb-48a8-8a8a-4f4ec6202811" providerId="ADAL" clId="{513F586C-18A0-4C84-A97B-2F960A8C1EF8}" dt="2022-06-01T22:23:44.027" v="14" actId="20577"/>
          <ac:spMkLst>
            <pc:docMk/>
            <pc:sldMk cId="549691678" sldId="280"/>
            <ac:spMk id="3" creationId="{3AB8A2B1-788F-4142-B2F0-0FDE30D48A12}"/>
          </ac:spMkLst>
        </pc:spChg>
      </pc:sldChg>
      <pc:sldChg chg="new del">
        <pc:chgData name="Maria Connolly" userId="c9d8f54b-27cb-48a8-8a8a-4f4ec6202811" providerId="ADAL" clId="{513F586C-18A0-4C84-A97B-2F960A8C1EF8}" dt="2022-06-01T22:18:30.027" v="5" actId="47"/>
        <pc:sldMkLst>
          <pc:docMk/>
          <pc:sldMk cId="638963254" sldId="282"/>
        </pc:sldMkLst>
      </pc:sldChg>
      <pc:sldChg chg="delSp add del setBg delDesignElem">
        <pc:chgData name="Maria Connolly" userId="c9d8f54b-27cb-48a8-8a8a-4f4ec6202811" providerId="ADAL" clId="{513F586C-18A0-4C84-A97B-2F960A8C1EF8}" dt="2022-06-01T22:18:27.575" v="4" actId="47"/>
        <pc:sldMkLst>
          <pc:docMk/>
          <pc:sldMk cId="2523307352" sldId="283"/>
        </pc:sldMkLst>
        <pc:spChg chg="del">
          <ac:chgData name="Maria Connolly" userId="c9d8f54b-27cb-48a8-8a8a-4f4ec6202811" providerId="ADAL" clId="{513F586C-18A0-4C84-A97B-2F960A8C1EF8}" dt="2022-06-01T22:18:21.850" v="2"/>
          <ac:spMkLst>
            <pc:docMk/>
            <pc:sldMk cId="2523307352" sldId="283"/>
            <ac:spMk id="8" creationId="{C7FA33FF-088D-4F16-95A2-2C64D353DEA8}"/>
          </ac:spMkLst>
        </pc:spChg>
        <pc:spChg chg="del">
          <ac:chgData name="Maria Connolly" userId="c9d8f54b-27cb-48a8-8a8a-4f4ec6202811" providerId="ADAL" clId="{513F586C-18A0-4C84-A97B-2F960A8C1EF8}" dt="2022-06-01T22:18:21.850" v="2"/>
          <ac:spMkLst>
            <pc:docMk/>
            <pc:sldMk cId="2523307352" sldId="283"/>
            <ac:spMk id="10" creationId="{A376EFB1-01CF-419F-ABF1-2AF02BBFCBD1}"/>
          </ac:spMkLst>
        </pc:spChg>
        <pc:spChg chg="del">
          <ac:chgData name="Maria Connolly" userId="c9d8f54b-27cb-48a8-8a8a-4f4ec6202811" providerId="ADAL" clId="{513F586C-18A0-4C84-A97B-2F960A8C1EF8}" dt="2022-06-01T22:18:21.850" v="2"/>
          <ac:spMkLst>
            <pc:docMk/>
            <pc:sldMk cId="2523307352" sldId="283"/>
            <ac:spMk id="12" creationId="{FF9DEA15-78BD-4750-AA18-B9F28A6D5AB8}"/>
          </ac:spMkLst>
        </pc:spChg>
      </pc:sldChg>
      <pc:sldChg chg="addSp delSp modSp mod">
        <pc:chgData name="Maria Connolly" userId="c9d8f54b-27cb-48a8-8a8a-4f4ec6202811" providerId="ADAL" clId="{513F586C-18A0-4C84-A97B-2F960A8C1EF8}" dt="2022-06-01T22:23:22.644" v="11" actId="14100"/>
        <pc:sldMkLst>
          <pc:docMk/>
          <pc:sldMk cId="23555129" sldId="284"/>
        </pc:sldMkLst>
        <pc:spChg chg="mod">
          <ac:chgData name="Maria Connolly" userId="c9d8f54b-27cb-48a8-8a8a-4f4ec6202811" providerId="ADAL" clId="{513F586C-18A0-4C84-A97B-2F960A8C1EF8}" dt="2022-06-01T22:23:22.644" v="11" actId="14100"/>
          <ac:spMkLst>
            <pc:docMk/>
            <pc:sldMk cId="23555129" sldId="284"/>
            <ac:spMk id="2" creationId="{2841E41B-64FD-4049-B55D-3CCA3B6FAB52}"/>
          </ac:spMkLst>
        </pc:spChg>
        <pc:spChg chg="del mod">
          <ac:chgData name="Maria Connolly" userId="c9d8f54b-27cb-48a8-8a8a-4f4ec6202811" providerId="ADAL" clId="{513F586C-18A0-4C84-A97B-2F960A8C1EF8}" dt="2022-06-01T22:19:37.148" v="7" actId="22"/>
          <ac:spMkLst>
            <pc:docMk/>
            <pc:sldMk cId="23555129" sldId="284"/>
            <ac:spMk id="3" creationId="{9F7F7195-EDD0-4947-BD14-46DDF06E0835}"/>
          </ac:spMkLst>
        </pc:spChg>
        <pc:spChg chg="del">
          <ac:chgData name="Maria Connolly" userId="c9d8f54b-27cb-48a8-8a8a-4f4ec6202811" providerId="ADAL" clId="{513F586C-18A0-4C84-A97B-2F960A8C1EF8}" dt="2022-06-01T22:23:18.010" v="10" actId="26606"/>
          <ac:spMkLst>
            <pc:docMk/>
            <pc:sldMk cId="23555129" sldId="284"/>
            <ac:spMk id="8" creationId="{C7FA33FF-088D-4F16-95A2-2C64D353DEA8}"/>
          </ac:spMkLst>
        </pc:spChg>
        <pc:spChg chg="del">
          <ac:chgData name="Maria Connolly" userId="c9d8f54b-27cb-48a8-8a8a-4f4ec6202811" providerId="ADAL" clId="{513F586C-18A0-4C84-A97B-2F960A8C1EF8}" dt="2022-06-01T22:23:18.010" v="10" actId="26606"/>
          <ac:spMkLst>
            <pc:docMk/>
            <pc:sldMk cId="23555129" sldId="284"/>
            <ac:spMk id="10" creationId="{A376EFB1-01CF-419F-ABF1-2AF02BBFCBD1}"/>
          </ac:spMkLst>
        </pc:spChg>
        <pc:spChg chg="del">
          <ac:chgData name="Maria Connolly" userId="c9d8f54b-27cb-48a8-8a8a-4f4ec6202811" providerId="ADAL" clId="{513F586C-18A0-4C84-A97B-2F960A8C1EF8}" dt="2022-06-01T22:23:18.010" v="10" actId="26606"/>
          <ac:spMkLst>
            <pc:docMk/>
            <pc:sldMk cId="23555129" sldId="284"/>
            <ac:spMk id="12" creationId="{FF9DEA15-78BD-4750-AA18-B9F28A6D5AB8}"/>
          </ac:spMkLst>
        </pc:spChg>
        <pc:spChg chg="add">
          <ac:chgData name="Maria Connolly" userId="c9d8f54b-27cb-48a8-8a8a-4f4ec6202811" providerId="ADAL" clId="{513F586C-18A0-4C84-A97B-2F960A8C1EF8}" dt="2022-06-01T22:23:18.010" v="10" actId="26606"/>
          <ac:spMkLst>
            <pc:docMk/>
            <pc:sldMk cId="23555129" sldId="284"/>
            <ac:spMk id="17" creationId="{86295E7F-EA66-480B-B001-C8BE7CD61903}"/>
          </ac:spMkLst>
        </pc:spChg>
        <pc:picChg chg="add mod ord">
          <ac:chgData name="Maria Connolly" userId="c9d8f54b-27cb-48a8-8a8a-4f4ec6202811" providerId="ADAL" clId="{513F586C-18A0-4C84-A97B-2F960A8C1EF8}" dt="2022-06-01T22:23:18.010" v="10" actId="26606"/>
          <ac:picMkLst>
            <pc:docMk/>
            <pc:sldMk cId="23555129" sldId="284"/>
            <ac:picMk id="5" creationId="{E8B4C0A3-C058-CD6D-A467-921D2E78483B}"/>
          </ac:picMkLst>
        </pc:picChg>
        <pc:cxnChg chg="add">
          <ac:chgData name="Maria Connolly" userId="c9d8f54b-27cb-48a8-8a8a-4f4ec6202811" providerId="ADAL" clId="{513F586C-18A0-4C84-A97B-2F960A8C1EF8}" dt="2022-06-01T22:23:18.010" v="10" actId="26606"/>
          <ac:cxnSpMkLst>
            <pc:docMk/>
            <pc:sldMk cId="23555129" sldId="284"/>
            <ac:cxnSpMk id="19" creationId="{E126E481-B945-4179-BD79-05E96E9B29E1}"/>
          </ac:cxnSpMkLst>
        </pc:cxnChg>
      </pc:sldChg>
    </pc:docChg>
  </pc:docChgLst>
  <pc:docChgLst>
    <pc:chgData name="Maria Connolly" userId="c9d8f54b-27cb-48a8-8a8a-4f4ec6202811" providerId="ADAL" clId="{3EF69ED3-53C6-4E1F-8A5C-331347825A6B}"/>
    <pc:docChg chg="custSel addSld delSld modSld">
      <pc:chgData name="Maria Connolly" userId="c9d8f54b-27cb-48a8-8a8a-4f4ec6202811" providerId="ADAL" clId="{3EF69ED3-53C6-4E1F-8A5C-331347825A6B}" dt="2021-05-05T21:41:59.700" v="496" actId="20577"/>
      <pc:docMkLst>
        <pc:docMk/>
      </pc:docMkLst>
      <pc:sldChg chg="modSp mod">
        <pc:chgData name="Maria Connolly" userId="c9d8f54b-27cb-48a8-8a8a-4f4ec6202811" providerId="ADAL" clId="{3EF69ED3-53C6-4E1F-8A5C-331347825A6B}" dt="2021-05-05T21:41:59.700" v="496" actId="20577"/>
        <pc:sldMkLst>
          <pc:docMk/>
          <pc:sldMk cId="2351180878" sldId="257"/>
        </pc:sldMkLst>
        <pc:spChg chg="mod">
          <ac:chgData name="Maria Connolly" userId="c9d8f54b-27cb-48a8-8a8a-4f4ec6202811" providerId="ADAL" clId="{3EF69ED3-53C6-4E1F-8A5C-331347825A6B}" dt="2021-05-05T21:41:59.700" v="496" actId="20577"/>
          <ac:spMkLst>
            <pc:docMk/>
            <pc:sldMk cId="2351180878" sldId="257"/>
            <ac:spMk id="2" creationId="{5881A28B-55E2-43D9-BD2F-BA6F47FF8581}"/>
          </ac:spMkLst>
        </pc:spChg>
        <pc:spChg chg="mod">
          <ac:chgData name="Maria Connolly" userId="c9d8f54b-27cb-48a8-8a8a-4f4ec6202811" providerId="ADAL" clId="{3EF69ED3-53C6-4E1F-8A5C-331347825A6B}" dt="2021-04-29T09:25:51.560" v="286"/>
          <ac:spMkLst>
            <pc:docMk/>
            <pc:sldMk cId="2351180878" sldId="257"/>
            <ac:spMk id="3" creationId="{30793255-3D5F-40C9-9CB4-0F73340AACC2}"/>
          </ac:spMkLst>
        </pc:spChg>
      </pc:sldChg>
      <pc:sldChg chg="modSp">
        <pc:chgData name="Maria Connolly" userId="c9d8f54b-27cb-48a8-8a8a-4f4ec6202811" providerId="ADAL" clId="{3EF69ED3-53C6-4E1F-8A5C-331347825A6B}" dt="2021-04-29T09:25:51.560" v="286"/>
        <pc:sldMkLst>
          <pc:docMk/>
          <pc:sldMk cId="3244410472" sldId="259"/>
        </pc:sldMkLst>
        <pc:spChg chg="mod">
          <ac:chgData name="Maria Connolly" userId="c9d8f54b-27cb-48a8-8a8a-4f4ec6202811" providerId="ADAL" clId="{3EF69ED3-53C6-4E1F-8A5C-331347825A6B}" dt="2021-04-29T09:25:51.560" v="286"/>
          <ac:spMkLst>
            <pc:docMk/>
            <pc:sldMk cId="3244410472" sldId="259"/>
            <ac:spMk id="3" creationId="{A8BC19C0-5471-42AD-B6E1-8EF0F236F2DD}"/>
          </ac:spMkLst>
        </pc:spChg>
      </pc:sldChg>
      <pc:sldChg chg="modSp">
        <pc:chgData name="Maria Connolly" userId="c9d8f54b-27cb-48a8-8a8a-4f4ec6202811" providerId="ADAL" clId="{3EF69ED3-53C6-4E1F-8A5C-331347825A6B}" dt="2021-04-29T09:25:51.560" v="286"/>
        <pc:sldMkLst>
          <pc:docMk/>
          <pc:sldMk cId="880658021" sldId="260"/>
        </pc:sldMkLst>
        <pc:spChg chg="mod">
          <ac:chgData name="Maria Connolly" userId="c9d8f54b-27cb-48a8-8a8a-4f4ec6202811" providerId="ADAL" clId="{3EF69ED3-53C6-4E1F-8A5C-331347825A6B}" dt="2021-04-29T09:25:51.560" v="286"/>
          <ac:spMkLst>
            <pc:docMk/>
            <pc:sldMk cId="880658021" sldId="260"/>
            <ac:spMk id="3" creationId="{0A2A52A8-FC28-4C16-B6C6-54895106D738}"/>
          </ac:spMkLst>
        </pc:spChg>
      </pc:sldChg>
      <pc:sldChg chg="modSp mod">
        <pc:chgData name="Maria Connolly" userId="c9d8f54b-27cb-48a8-8a8a-4f4ec6202811" providerId="ADAL" clId="{3EF69ED3-53C6-4E1F-8A5C-331347825A6B}" dt="2021-04-29T09:27:55.072" v="324" actId="6549"/>
        <pc:sldMkLst>
          <pc:docMk/>
          <pc:sldMk cId="1385949991" sldId="268"/>
        </pc:sldMkLst>
        <pc:spChg chg="mod">
          <ac:chgData name="Maria Connolly" userId="c9d8f54b-27cb-48a8-8a8a-4f4ec6202811" providerId="ADAL" clId="{3EF69ED3-53C6-4E1F-8A5C-331347825A6B}" dt="2021-04-29T09:27:55.072" v="324" actId="6549"/>
          <ac:spMkLst>
            <pc:docMk/>
            <pc:sldMk cId="1385949991" sldId="268"/>
            <ac:spMk id="2" creationId="{E4159B1B-287B-43FD-BB3E-069D5A0D96DC}"/>
          </ac:spMkLst>
        </pc:spChg>
      </pc:sldChg>
      <pc:sldChg chg="modSp mod">
        <pc:chgData name="Maria Connolly" userId="c9d8f54b-27cb-48a8-8a8a-4f4ec6202811" providerId="ADAL" clId="{3EF69ED3-53C6-4E1F-8A5C-331347825A6B}" dt="2021-05-05T21:40:58.642" v="469" actId="20577"/>
        <pc:sldMkLst>
          <pc:docMk/>
          <pc:sldMk cId="1878837865" sldId="273"/>
        </pc:sldMkLst>
        <pc:spChg chg="mod">
          <ac:chgData name="Maria Connolly" userId="c9d8f54b-27cb-48a8-8a8a-4f4ec6202811" providerId="ADAL" clId="{3EF69ED3-53C6-4E1F-8A5C-331347825A6B}" dt="2021-04-29T09:24:30.516" v="239" actId="20577"/>
          <ac:spMkLst>
            <pc:docMk/>
            <pc:sldMk cId="1878837865" sldId="273"/>
            <ac:spMk id="2" creationId="{0E929D1D-D7AA-42D1-B127-4106E18B1AB3}"/>
          </ac:spMkLst>
        </pc:spChg>
        <pc:spChg chg="mod">
          <ac:chgData name="Maria Connolly" userId="c9d8f54b-27cb-48a8-8a8a-4f4ec6202811" providerId="ADAL" clId="{3EF69ED3-53C6-4E1F-8A5C-331347825A6B}" dt="2021-05-05T21:40:58.642" v="469" actId="20577"/>
          <ac:spMkLst>
            <pc:docMk/>
            <pc:sldMk cId="1878837865" sldId="273"/>
            <ac:spMk id="3" creationId="{B2817D71-B522-4E12-8C86-3FC8598C6DD9}"/>
          </ac:spMkLst>
        </pc:spChg>
      </pc:sldChg>
      <pc:sldChg chg="del">
        <pc:chgData name="Maria Connolly" userId="c9d8f54b-27cb-48a8-8a8a-4f4ec6202811" providerId="ADAL" clId="{3EF69ED3-53C6-4E1F-8A5C-331347825A6B}" dt="2021-04-29T09:17:10.963" v="0" actId="47"/>
        <pc:sldMkLst>
          <pc:docMk/>
          <pc:sldMk cId="4064208038" sldId="274"/>
        </pc:sldMkLst>
      </pc:sldChg>
      <pc:sldChg chg="del">
        <pc:chgData name="Maria Connolly" userId="c9d8f54b-27cb-48a8-8a8a-4f4ec6202811" providerId="ADAL" clId="{3EF69ED3-53C6-4E1F-8A5C-331347825A6B}" dt="2021-04-29T09:28:00.560" v="325" actId="47"/>
        <pc:sldMkLst>
          <pc:docMk/>
          <pc:sldMk cId="2518209021" sldId="277"/>
        </pc:sldMkLst>
      </pc:sldChg>
      <pc:sldChg chg="addSp modSp new mod">
        <pc:chgData name="Maria Connolly" userId="c9d8f54b-27cb-48a8-8a8a-4f4ec6202811" providerId="ADAL" clId="{3EF69ED3-53C6-4E1F-8A5C-331347825A6B}" dt="2021-04-29T09:22:40.323" v="9" actId="1076"/>
        <pc:sldMkLst>
          <pc:docMk/>
          <pc:sldMk cId="823327877" sldId="278"/>
        </pc:sldMkLst>
        <pc:picChg chg="add mod modCrop">
          <ac:chgData name="Maria Connolly" userId="c9d8f54b-27cb-48a8-8a8a-4f4ec6202811" providerId="ADAL" clId="{3EF69ED3-53C6-4E1F-8A5C-331347825A6B}" dt="2021-04-29T09:22:40.323" v="9" actId="1076"/>
          <ac:picMkLst>
            <pc:docMk/>
            <pc:sldMk cId="823327877" sldId="278"/>
            <ac:picMk id="3" creationId="{0691F833-4676-48AD-8A42-5731FDE62DD8}"/>
          </ac:picMkLst>
        </pc:picChg>
      </pc:sldChg>
      <pc:sldChg chg="delSp modSp add mod setBg delDesignElem">
        <pc:chgData name="Maria Connolly" userId="c9d8f54b-27cb-48a8-8a8a-4f4ec6202811" providerId="ADAL" clId="{3EF69ED3-53C6-4E1F-8A5C-331347825A6B}" dt="2021-04-29T09:27:17.984" v="290" actId="14100"/>
        <pc:sldMkLst>
          <pc:docMk/>
          <pc:sldMk cId="2325580447" sldId="279"/>
        </pc:sldMkLst>
        <pc:spChg chg="del">
          <ac:chgData name="Maria Connolly" userId="c9d8f54b-27cb-48a8-8a8a-4f4ec6202811" providerId="ADAL" clId="{3EF69ED3-53C6-4E1F-8A5C-331347825A6B}" dt="2021-04-29T09:27:07.456" v="288"/>
          <ac:spMkLst>
            <pc:docMk/>
            <pc:sldMk cId="2325580447" sldId="279"/>
            <ac:spMk id="7" creationId="{32BC26D8-82FB-445E-AA49-62A77D7C1EE0}"/>
          </ac:spMkLst>
        </pc:spChg>
        <pc:spChg chg="del">
          <ac:chgData name="Maria Connolly" userId="c9d8f54b-27cb-48a8-8a8a-4f4ec6202811" providerId="ADAL" clId="{3EF69ED3-53C6-4E1F-8A5C-331347825A6B}" dt="2021-04-29T09:27:07.456" v="288"/>
          <ac:spMkLst>
            <pc:docMk/>
            <pc:sldMk cId="2325580447" sldId="279"/>
            <ac:spMk id="9" creationId="{CB44330D-EA18-4254-AA95-EB49948539B8}"/>
          </ac:spMkLst>
        </pc:spChg>
        <pc:picChg chg="mod">
          <ac:chgData name="Maria Connolly" userId="c9d8f54b-27cb-48a8-8a8a-4f4ec6202811" providerId="ADAL" clId="{3EF69ED3-53C6-4E1F-8A5C-331347825A6B}" dt="2021-04-29T09:27:17.984" v="290" actId="14100"/>
          <ac:picMkLst>
            <pc:docMk/>
            <pc:sldMk cId="2325580447" sldId="279"/>
            <ac:picMk id="2" creationId="{CEF6BEDB-C886-403F-B609-EB0315E3A320}"/>
          </ac:picMkLst>
        </pc:picChg>
      </pc:sldChg>
      <pc:sldChg chg="addSp delSp modSp new mod setBg">
        <pc:chgData name="Maria Connolly" userId="c9d8f54b-27cb-48a8-8a8a-4f4ec6202811" providerId="ADAL" clId="{3EF69ED3-53C6-4E1F-8A5C-331347825A6B}" dt="2021-04-29T09:31:20.165" v="468" actId="20577"/>
        <pc:sldMkLst>
          <pc:docMk/>
          <pc:sldMk cId="549691678" sldId="280"/>
        </pc:sldMkLst>
        <pc:spChg chg="mod">
          <ac:chgData name="Maria Connolly" userId="c9d8f54b-27cb-48a8-8a8a-4f4ec6202811" providerId="ADAL" clId="{3EF69ED3-53C6-4E1F-8A5C-331347825A6B}" dt="2021-04-29T09:31:07.367" v="466" actId="26606"/>
          <ac:spMkLst>
            <pc:docMk/>
            <pc:sldMk cId="549691678" sldId="280"/>
            <ac:spMk id="2" creationId="{9E95590A-3829-4EBA-9BC9-6FD85050CE8D}"/>
          </ac:spMkLst>
        </pc:spChg>
        <pc:spChg chg="mod">
          <ac:chgData name="Maria Connolly" userId="c9d8f54b-27cb-48a8-8a8a-4f4ec6202811" providerId="ADAL" clId="{3EF69ED3-53C6-4E1F-8A5C-331347825A6B}" dt="2021-04-29T09:31:20.165" v="468" actId="20577"/>
          <ac:spMkLst>
            <pc:docMk/>
            <pc:sldMk cId="549691678" sldId="280"/>
            <ac:spMk id="3" creationId="{3AB8A2B1-788F-4142-B2F0-0FDE30D48A12}"/>
          </ac:spMkLst>
        </pc:spChg>
        <pc:spChg chg="add del">
          <ac:chgData name="Maria Connolly" userId="c9d8f54b-27cb-48a8-8a8a-4f4ec6202811" providerId="ADAL" clId="{3EF69ED3-53C6-4E1F-8A5C-331347825A6B}" dt="2021-04-29T09:31:07.367" v="466" actId="26606"/>
          <ac:spMkLst>
            <pc:docMk/>
            <pc:sldMk cId="549691678" sldId="280"/>
            <ac:spMk id="8" creationId="{23962611-DFD5-4092-AAFD-559E3DFCE2C9}"/>
          </ac:spMkLst>
        </pc:spChg>
        <pc:spChg chg="add">
          <ac:chgData name="Maria Connolly" userId="c9d8f54b-27cb-48a8-8a8a-4f4ec6202811" providerId="ADAL" clId="{3EF69ED3-53C6-4E1F-8A5C-331347825A6B}" dt="2021-04-29T09:31:07.367" v="466" actId="26606"/>
          <ac:spMkLst>
            <pc:docMk/>
            <pc:sldMk cId="549691678" sldId="280"/>
            <ac:spMk id="15" creationId="{C7FA33FF-088D-4F16-95A2-2C64D353DEA8}"/>
          </ac:spMkLst>
        </pc:spChg>
        <pc:spChg chg="add">
          <ac:chgData name="Maria Connolly" userId="c9d8f54b-27cb-48a8-8a8a-4f4ec6202811" providerId="ADAL" clId="{3EF69ED3-53C6-4E1F-8A5C-331347825A6B}" dt="2021-04-29T09:31:07.367" v="466" actId="26606"/>
          <ac:spMkLst>
            <pc:docMk/>
            <pc:sldMk cId="549691678" sldId="280"/>
            <ac:spMk id="17" creationId="{A376EFB1-01CF-419F-ABF1-2AF02BBFCBD1}"/>
          </ac:spMkLst>
        </pc:spChg>
        <pc:spChg chg="add">
          <ac:chgData name="Maria Connolly" userId="c9d8f54b-27cb-48a8-8a8a-4f4ec6202811" providerId="ADAL" clId="{3EF69ED3-53C6-4E1F-8A5C-331347825A6B}" dt="2021-04-29T09:31:07.367" v="466" actId="26606"/>
          <ac:spMkLst>
            <pc:docMk/>
            <pc:sldMk cId="549691678" sldId="280"/>
            <ac:spMk id="19" creationId="{FF9DEA15-78BD-4750-AA18-B9F28A6D5AB8}"/>
          </ac:spMkLst>
        </pc:spChg>
        <pc:picChg chg="add del">
          <ac:chgData name="Maria Connolly" userId="c9d8f54b-27cb-48a8-8a8a-4f4ec6202811" providerId="ADAL" clId="{3EF69ED3-53C6-4E1F-8A5C-331347825A6B}" dt="2021-04-29T09:31:07.367" v="466" actId="26606"/>
          <ac:picMkLst>
            <pc:docMk/>
            <pc:sldMk cId="549691678" sldId="280"/>
            <ac:picMk id="10" creationId="{2270F1FA-0425-408F-9861-80BF5AFB276D}"/>
          </ac:picMkLst>
        </pc:picChg>
      </pc:sldChg>
      <pc:sldChg chg="addSp modSp new mod setBg">
        <pc:chgData name="Maria Connolly" userId="c9d8f54b-27cb-48a8-8a8a-4f4ec6202811" providerId="ADAL" clId="{3EF69ED3-53C6-4E1F-8A5C-331347825A6B}" dt="2021-04-29T09:31:01.316" v="465" actId="20577"/>
        <pc:sldMkLst>
          <pc:docMk/>
          <pc:sldMk cId="469565723" sldId="281"/>
        </pc:sldMkLst>
        <pc:spChg chg="mod">
          <ac:chgData name="Maria Connolly" userId="c9d8f54b-27cb-48a8-8a8a-4f4ec6202811" providerId="ADAL" clId="{3EF69ED3-53C6-4E1F-8A5C-331347825A6B}" dt="2021-04-29T09:30:40.807" v="460" actId="26606"/>
          <ac:spMkLst>
            <pc:docMk/>
            <pc:sldMk cId="469565723" sldId="281"/>
            <ac:spMk id="2" creationId="{2841E41B-64FD-4049-B55D-3CCA3B6FAB52}"/>
          </ac:spMkLst>
        </pc:spChg>
        <pc:spChg chg="mod">
          <ac:chgData name="Maria Connolly" userId="c9d8f54b-27cb-48a8-8a8a-4f4ec6202811" providerId="ADAL" clId="{3EF69ED3-53C6-4E1F-8A5C-331347825A6B}" dt="2021-04-29T09:31:01.316" v="465" actId="20577"/>
          <ac:spMkLst>
            <pc:docMk/>
            <pc:sldMk cId="469565723" sldId="281"/>
            <ac:spMk id="3" creationId="{9F7F7195-EDD0-4947-BD14-46DDF06E0835}"/>
          </ac:spMkLst>
        </pc:spChg>
        <pc:spChg chg="add">
          <ac:chgData name="Maria Connolly" userId="c9d8f54b-27cb-48a8-8a8a-4f4ec6202811" providerId="ADAL" clId="{3EF69ED3-53C6-4E1F-8A5C-331347825A6B}" dt="2021-04-29T09:30:40.807" v="460" actId="26606"/>
          <ac:spMkLst>
            <pc:docMk/>
            <pc:sldMk cId="469565723" sldId="281"/>
            <ac:spMk id="8" creationId="{C7FA33FF-088D-4F16-95A2-2C64D353DEA8}"/>
          </ac:spMkLst>
        </pc:spChg>
        <pc:spChg chg="add">
          <ac:chgData name="Maria Connolly" userId="c9d8f54b-27cb-48a8-8a8a-4f4ec6202811" providerId="ADAL" clId="{3EF69ED3-53C6-4E1F-8A5C-331347825A6B}" dt="2021-04-29T09:30:40.807" v="460" actId="26606"/>
          <ac:spMkLst>
            <pc:docMk/>
            <pc:sldMk cId="469565723" sldId="281"/>
            <ac:spMk id="10" creationId="{A376EFB1-01CF-419F-ABF1-2AF02BBFCBD1}"/>
          </ac:spMkLst>
        </pc:spChg>
        <pc:spChg chg="add">
          <ac:chgData name="Maria Connolly" userId="c9d8f54b-27cb-48a8-8a8a-4f4ec6202811" providerId="ADAL" clId="{3EF69ED3-53C6-4E1F-8A5C-331347825A6B}" dt="2021-04-29T09:30:40.807" v="460" actId="26606"/>
          <ac:spMkLst>
            <pc:docMk/>
            <pc:sldMk cId="469565723" sldId="281"/>
            <ac:spMk id="12" creationId="{FF9DEA15-78BD-4750-AA18-B9F28A6D5A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A206-E090-41B0-A417-71B3F0DB5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82D75B8-7056-490F-889A-983471EFC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3F5B97B-8EA2-47CD-BB02-B14D2AD0E9B2}"/>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C2B3CE6A-85BD-46C5-A33F-26F9D09C6B8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F0782B-ED31-486B-AA02-2F1F3E0D9F81}"/>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40207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DEF3-D64D-4BC8-BDE0-8D444CBA93B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CB6360E-C869-419D-ACFC-4428E7FAF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11BA260-1AE7-4843-AD6C-E61DFDAF24E1}"/>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E9323234-24A3-43EA-8228-32765A903EE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C55F299-5E7C-44D3-BB90-B46D134CC2F9}"/>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26450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31D30-48F1-44EA-9630-430F43856E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3AFEED6-2F47-4D09-AC8B-55B15F84E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D1F0DB-6DB6-4163-B4D5-80CC8B0A6B3F}"/>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3455C9DE-71E7-4880-83DE-D4FC55A445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82614A0-C1EB-4130-B0A0-92994B9C815F}"/>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11955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0092-7B30-445B-B9B6-750BB075536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6519380-D906-45DE-9F84-51F829FCF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7ADD38-8901-418D-838E-B68160F14DE0}"/>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D1C90EEC-77CB-4484-8D5E-0B27CCDF2C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88024E-0781-4DC9-B29A-C50A72C0D2A6}"/>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141058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A5F9-E2D2-4423-88E4-EEB1026C8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433C8BA-9D50-4103-9A85-801ACB196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D808C-27D1-4BD3-BD9F-6162740EB0E3}"/>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277A2362-AAD9-45A7-87AC-2DD754E433A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8B752DF-748C-43F3-AF3C-EF3BBB14A1D6}"/>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218133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5104-8D08-41FA-BC3B-F184494AD09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25D3F79-E342-43B9-AF8D-C8355E3F9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B86D6E3-CD75-4FF3-912F-CB81815701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1F2D4C1-1D9C-48A2-81B3-A332F03B179D}"/>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6" name="Footer Placeholder 5">
            <a:extLst>
              <a:ext uri="{FF2B5EF4-FFF2-40B4-BE49-F238E27FC236}">
                <a16:creationId xmlns:a16="http://schemas.microsoft.com/office/drawing/2014/main" id="{C6B0107B-98D7-4F13-9AB2-26DDD103C23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BEFF469-CE6A-4239-A8DB-52D55E40510E}"/>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259370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A167-403D-478A-BB7D-BE1A13206D9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84F59E9-8C87-4EC1-9E20-4C9212685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2CD16-01E9-4AA7-AE28-D83DAF3C6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648CD56-02BA-4535-8EE3-D8AF7AD52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D95AD-FD61-4F50-843C-3FE8CD7116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663B740-273E-4B43-A2F6-EEC27EDF8418}"/>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8" name="Footer Placeholder 7">
            <a:extLst>
              <a:ext uri="{FF2B5EF4-FFF2-40B4-BE49-F238E27FC236}">
                <a16:creationId xmlns:a16="http://schemas.microsoft.com/office/drawing/2014/main" id="{5A8A008E-80F2-4816-A040-B0CE65CFDDE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76DB6EF-3136-4B0D-89FC-3FA599736609}"/>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168164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38FD-3128-44DA-919E-7A82CC44C80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774E730-E860-4463-AD79-BA47E2459E63}"/>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4" name="Footer Placeholder 3">
            <a:extLst>
              <a:ext uri="{FF2B5EF4-FFF2-40B4-BE49-F238E27FC236}">
                <a16:creationId xmlns:a16="http://schemas.microsoft.com/office/drawing/2014/main" id="{8947B6AB-7664-4C27-B095-47F9D81F9E0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8BC6A99-E03A-4CDF-AFE5-DC0505900E83}"/>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107863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732B7-5735-4B07-8F3E-C8C8D7AF2F2F}"/>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3" name="Footer Placeholder 2">
            <a:extLst>
              <a:ext uri="{FF2B5EF4-FFF2-40B4-BE49-F238E27FC236}">
                <a16:creationId xmlns:a16="http://schemas.microsoft.com/office/drawing/2014/main" id="{0CC02EEB-12DC-44E7-A4AB-7F1E82243BAB}"/>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17B81E8-4C0D-4288-BD09-6A3D91CA77BE}"/>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177489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4F0A-45E1-43B6-8921-8A68FAA80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87D2034-B9E8-4218-AC36-F833D7DAF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9C101D7-297A-44F3-8701-8DE83286C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40F49-A8AB-4192-96BF-3514F996497D}"/>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6" name="Footer Placeholder 5">
            <a:extLst>
              <a:ext uri="{FF2B5EF4-FFF2-40B4-BE49-F238E27FC236}">
                <a16:creationId xmlns:a16="http://schemas.microsoft.com/office/drawing/2014/main" id="{1BE57C91-7CD8-42AF-AE3C-2F644F46B2A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109BCEA-2CC5-428A-9A3D-C89105B1E3CB}"/>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405729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909D-F5ED-428F-94B8-97037AC6C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D2088E7-1A9D-42E5-8331-F97BB8740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19A191E-9D61-4E8D-8035-F54988514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3870DA-D536-4073-AB2F-4AEA1A035095}"/>
              </a:ext>
            </a:extLst>
          </p:cNvPr>
          <p:cNvSpPr>
            <a:spLocks noGrp="1"/>
          </p:cNvSpPr>
          <p:nvPr>
            <p:ph type="dt" sz="half" idx="10"/>
          </p:nvPr>
        </p:nvSpPr>
        <p:spPr/>
        <p:txBody>
          <a:bodyPr/>
          <a:lstStyle/>
          <a:p>
            <a:fld id="{6E6249EA-D5EB-49D3-9E23-4A0DEE351963}" type="datetimeFigureOut">
              <a:rPr lang="en-NZ" smtClean="0"/>
              <a:t>20/06/2022</a:t>
            </a:fld>
            <a:endParaRPr lang="en-NZ"/>
          </a:p>
        </p:txBody>
      </p:sp>
      <p:sp>
        <p:nvSpPr>
          <p:cNvPr id="6" name="Footer Placeholder 5">
            <a:extLst>
              <a:ext uri="{FF2B5EF4-FFF2-40B4-BE49-F238E27FC236}">
                <a16:creationId xmlns:a16="http://schemas.microsoft.com/office/drawing/2014/main" id="{F281E5CF-64CA-4936-94E7-BCDFE11F7AE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A7C5254-2AD4-43E1-AFAA-00C8A8127F83}"/>
              </a:ext>
            </a:extLst>
          </p:cNvPr>
          <p:cNvSpPr>
            <a:spLocks noGrp="1"/>
          </p:cNvSpPr>
          <p:nvPr>
            <p:ph type="sldNum" sz="quarter" idx="12"/>
          </p:nvPr>
        </p:nvSpPr>
        <p:spPr/>
        <p:txBody>
          <a:bodyPr/>
          <a:lstStyle/>
          <a:p>
            <a:fld id="{DD49AF21-612B-4459-B316-E3E716C1EF88}" type="slidenum">
              <a:rPr lang="en-NZ" smtClean="0"/>
              <a:t>‹#›</a:t>
            </a:fld>
            <a:endParaRPr lang="en-NZ"/>
          </a:p>
        </p:txBody>
      </p:sp>
    </p:spTree>
    <p:extLst>
      <p:ext uri="{BB962C8B-B14F-4D97-AF65-F5344CB8AC3E}">
        <p14:creationId xmlns:p14="http://schemas.microsoft.com/office/powerpoint/2010/main" val="302640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6DA7F-F8DB-4711-B8B2-6DFDB0CA6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776D9EF-2464-4012-B112-5BD2393FC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B7CF163-7EEE-4833-A0EB-6612A4AD1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249EA-D5EB-49D3-9E23-4A0DEE351963}" type="datetimeFigureOut">
              <a:rPr lang="en-NZ" smtClean="0"/>
              <a:t>20/06/2022</a:t>
            </a:fld>
            <a:endParaRPr lang="en-NZ"/>
          </a:p>
        </p:txBody>
      </p:sp>
      <p:sp>
        <p:nvSpPr>
          <p:cNvPr id="5" name="Footer Placeholder 4">
            <a:extLst>
              <a:ext uri="{FF2B5EF4-FFF2-40B4-BE49-F238E27FC236}">
                <a16:creationId xmlns:a16="http://schemas.microsoft.com/office/drawing/2014/main" id="{284BA326-57F2-4DC9-993E-6F45EB074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267EC00-C2CB-4C12-8161-EDF58B88C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9AF21-612B-4459-B316-E3E716C1EF88}" type="slidenum">
              <a:rPr lang="en-NZ" smtClean="0"/>
              <a:t>‹#›</a:t>
            </a:fld>
            <a:endParaRPr lang="en-NZ"/>
          </a:p>
        </p:txBody>
      </p:sp>
    </p:spTree>
    <p:extLst>
      <p:ext uri="{BB962C8B-B14F-4D97-AF65-F5344CB8AC3E}">
        <p14:creationId xmlns:p14="http://schemas.microsoft.com/office/powerpoint/2010/main" val="418840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gaitahutourism.co.n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nz.co.nz/news/national/247703/queenstown-winter-festival-turns-4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nz.co.nz/news/national/247703/queenstown-winter-festival-turns-4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nz.co.nz/news/national/247703/queenstown-winter-festival-turns-4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nz.co.nz/news/national/247703/queenstown-winter-festival-turns-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interfestival.co.nz/programm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xperiencequeenstown.com/news/a-short-history-of-queenstow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Queenstown Winter Festival">
            <a:extLst>
              <a:ext uri="{FF2B5EF4-FFF2-40B4-BE49-F238E27FC236}">
                <a16:creationId xmlns:a16="http://schemas.microsoft.com/office/drawing/2014/main" id="{65BBBF1D-BD47-4035-831B-12E55DF02047}"/>
              </a:ext>
            </a:extLst>
          </p:cNvPr>
          <p:cNvPicPr/>
          <p:nvPr/>
        </p:nvPicPr>
        <p:blipFill rotWithShape="1">
          <a:blip r:embed="rId2">
            <a:extLst>
              <a:ext uri="{28A0092B-C50C-407E-A947-70E740481C1C}">
                <a14:useLocalDpi xmlns:a14="http://schemas.microsoft.com/office/drawing/2010/main" val="0"/>
              </a:ext>
            </a:extLst>
          </a:blip>
          <a:srcRect t="23731" b="20019"/>
          <a:stretch/>
        </p:blipFill>
        <p:spPr bwMode="auto">
          <a:xfrm>
            <a:off x="20" y="10"/>
            <a:ext cx="12191980" cy="6857990"/>
          </a:xfrm>
          <a:prstGeom prst="rect">
            <a:avLst/>
          </a:prstGeom>
          <a:noFill/>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E5BE8EE-84AC-484D-B407-FCFB2BDCBE63}"/>
              </a:ext>
            </a:extLst>
          </p:cNvPr>
          <p:cNvSpPr>
            <a:spLocks noGrp="1"/>
          </p:cNvSpPr>
          <p:nvPr>
            <p:ph type="ctrTitle"/>
          </p:nvPr>
        </p:nvSpPr>
        <p:spPr>
          <a:xfrm>
            <a:off x="8022021" y="3231931"/>
            <a:ext cx="3852041" cy="1834056"/>
          </a:xfrm>
        </p:spPr>
        <p:txBody>
          <a:bodyPr>
            <a:normAutofit/>
          </a:bodyPr>
          <a:lstStyle/>
          <a:p>
            <a:r>
              <a:rPr lang="en-NZ" sz="4000" dirty="0"/>
              <a:t>AS 91428</a:t>
            </a:r>
          </a:p>
        </p:txBody>
      </p:sp>
      <p:sp>
        <p:nvSpPr>
          <p:cNvPr id="3" name="Subtitle 2">
            <a:extLst>
              <a:ext uri="{FF2B5EF4-FFF2-40B4-BE49-F238E27FC236}">
                <a16:creationId xmlns:a16="http://schemas.microsoft.com/office/drawing/2014/main" id="{1A89A3B7-4F36-44D1-90E4-50DDE033885A}"/>
              </a:ext>
            </a:extLst>
          </p:cNvPr>
          <p:cNvSpPr>
            <a:spLocks noGrp="1"/>
          </p:cNvSpPr>
          <p:nvPr>
            <p:ph type="subTitle" idx="1"/>
          </p:nvPr>
        </p:nvSpPr>
        <p:spPr>
          <a:xfrm>
            <a:off x="7782910" y="5242675"/>
            <a:ext cx="4330262" cy="683284"/>
          </a:xfrm>
        </p:spPr>
        <p:txBody>
          <a:bodyPr>
            <a:normAutofit fontScale="92500" lnSpcReduction="20000"/>
          </a:bodyPr>
          <a:lstStyle/>
          <a:p>
            <a:r>
              <a:rPr lang="en-NZ" sz="2000" dirty="0"/>
              <a:t>Contemporary Event</a:t>
            </a:r>
          </a:p>
          <a:p>
            <a:r>
              <a:rPr lang="en-NZ" sz="2000" dirty="0"/>
              <a:t>3 UE Reading Credits</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76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A7CB-CC80-46CC-9772-DB560571E37E}"/>
              </a:ext>
            </a:extLst>
          </p:cNvPr>
          <p:cNvSpPr>
            <a:spLocks noGrp="1"/>
          </p:cNvSpPr>
          <p:nvPr>
            <p:ph type="title"/>
          </p:nvPr>
        </p:nvSpPr>
        <p:spPr/>
        <p:txBody>
          <a:bodyPr/>
          <a:lstStyle/>
          <a:p>
            <a:r>
              <a:rPr lang="en-NZ" b="1" dirty="0"/>
              <a:t>Pastoral History</a:t>
            </a:r>
          </a:p>
        </p:txBody>
      </p:sp>
      <p:sp>
        <p:nvSpPr>
          <p:cNvPr id="3" name="Content Placeholder 2">
            <a:extLst>
              <a:ext uri="{FF2B5EF4-FFF2-40B4-BE49-F238E27FC236}">
                <a16:creationId xmlns:a16="http://schemas.microsoft.com/office/drawing/2014/main" id="{A8BC19C0-5471-42AD-B6E1-8EF0F236F2DD}"/>
              </a:ext>
            </a:extLst>
          </p:cNvPr>
          <p:cNvSpPr>
            <a:spLocks noGrp="1"/>
          </p:cNvSpPr>
          <p:nvPr>
            <p:ph idx="1"/>
          </p:nvPr>
        </p:nvSpPr>
        <p:spPr/>
        <p:txBody>
          <a:bodyPr>
            <a:normAutofit fontScale="92500"/>
          </a:bodyPr>
          <a:lstStyle/>
          <a:p>
            <a:r>
              <a:rPr lang="en-US" dirty="0"/>
              <a:t>Scotsman </a:t>
            </a:r>
            <a:r>
              <a:rPr lang="en-US" b="1" dirty="0"/>
              <a:t>Nathanael Chalmers </a:t>
            </a:r>
            <a:r>
              <a:rPr lang="en-US" dirty="0"/>
              <a:t>was the first European to see Lake Wakatipu, in September 1856; he was led there by </a:t>
            </a:r>
            <a:r>
              <a:rPr lang="en-US" dirty="0" err="1"/>
              <a:t>Reko</a:t>
            </a:r>
            <a:r>
              <a:rPr lang="en-US" dirty="0"/>
              <a:t>, a Māori chief.</a:t>
            </a:r>
          </a:p>
          <a:p>
            <a:r>
              <a:rPr lang="en-US" dirty="0"/>
              <a:t>In 1860, </a:t>
            </a:r>
            <a:r>
              <a:rPr lang="en-US" b="1" dirty="0"/>
              <a:t>William Gilbert Rees</a:t>
            </a:r>
            <a:r>
              <a:rPr lang="en-US" dirty="0"/>
              <a:t> and </a:t>
            </a:r>
            <a:r>
              <a:rPr lang="en-US" b="1" dirty="0"/>
              <a:t>Nicholas Paul </a:t>
            </a:r>
            <a:r>
              <a:rPr lang="en-US" b="1" dirty="0" err="1"/>
              <a:t>Baltasar</a:t>
            </a:r>
            <a:r>
              <a:rPr lang="en-US" b="1" dirty="0"/>
              <a:t> von </a:t>
            </a:r>
            <a:r>
              <a:rPr lang="en-US" b="1" dirty="0" err="1"/>
              <a:t>Tunzlemann</a:t>
            </a:r>
            <a:r>
              <a:rPr lang="en-US" b="1" dirty="0"/>
              <a:t> </a:t>
            </a:r>
            <a:r>
              <a:rPr lang="en-US" dirty="0"/>
              <a:t>took the Crown Range route between Wanaka and Queenstown. Rising to 1,121 </a:t>
            </a:r>
            <a:r>
              <a:rPr lang="en-US" dirty="0" err="1"/>
              <a:t>metres</a:t>
            </a:r>
            <a:r>
              <a:rPr lang="en-US" dirty="0"/>
              <a:t> it’s now the highest main road in New Zealand and an easy route between the two towns in the summer months (note: it can be a difficult drive during winter!) But in </a:t>
            </a:r>
            <a:r>
              <a:rPr lang="en-US" dirty="0" err="1"/>
              <a:t>Tunzlemann</a:t>
            </a:r>
            <a:r>
              <a:rPr lang="en-US" dirty="0"/>
              <a:t> and Rees’ day, it was a difficult and dangerous route year-round.</a:t>
            </a:r>
          </a:p>
          <a:p>
            <a:r>
              <a:rPr lang="en-US" dirty="0"/>
              <a:t>The pair were the first to settle permanently in the area. Rees established his homestead in the heart of what’s now Queenstown’s CBD and </a:t>
            </a:r>
            <a:r>
              <a:rPr lang="en-US" dirty="0" err="1"/>
              <a:t>Tunzlemann</a:t>
            </a:r>
            <a:r>
              <a:rPr lang="en-US" dirty="0"/>
              <a:t> ran sheep and worked the land at the other side of the lake.</a:t>
            </a:r>
          </a:p>
          <a:p>
            <a:endParaRPr lang="en-NZ" dirty="0"/>
          </a:p>
        </p:txBody>
      </p:sp>
    </p:spTree>
    <p:extLst>
      <p:ext uri="{BB962C8B-B14F-4D97-AF65-F5344CB8AC3E}">
        <p14:creationId xmlns:p14="http://schemas.microsoft.com/office/powerpoint/2010/main" val="324441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9B41-F358-49A0-A632-DA2B705428AA}"/>
              </a:ext>
            </a:extLst>
          </p:cNvPr>
          <p:cNvSpPr>
            <a:spLocks noGrp="1"/>
          </p:cNvSpPr>
          <p:nvPr>
            <p:ph type="title"/>
          </p:nvPr>
        </p:nvSpPr>
        <p:spPr>
          <a:xfrm>
            <a:off x="745434" y="0"/>
            <a:ext cx="10515600" cy="821635"/>
          </a:xfrm>
        </p:spPr>
        <p:txBody>
          <a:bodyPr/>
          <a:lstStyle/>
          <a:p>
            <a:r>
              <a:rPr lang="en-NZ" b="1" dirty="0"/>
              <a:t>Gold</a:t>
            </a:r>
          </a:p>
        </p:txBody>
      </p:sp>
      <p:sp>
        <p:nvSpPr>
          <p:cNvPr id="3" name="Content Placeholder 2">
            <a:extLst>
              <a:ext uri="{FF2B5EF4-FFF2-40B4-BE49-F238E27FC236}">
                <a16:creationId xmlns:a16="http://schemas.microsoft.com/office/drawing/2014/main" id="{0A2A52A8-FC28-4C16-B6C6-54895106D738}"/>
              </a:ext>
            </a:extLst>
          </p:cNvPr>
          <p:cNvSpPr>
            <a:spLocks noGrp="1"/>
          </p:cNvSpPr>
          <p:nvPr>
            <p:ph idx="1"/>
          </p:nvPr>
        </p:nvSpPr>
        <p:spPr>
          <a:xfrm>
            <a:off x="745434" y="821635"/>
            <a:ext cx="11115262" cy="5844208"/>
          </a:xfrm>
        </p:spPr>
        <p:txBody>
          <a:bodyPr>
            <a:normAutofit fontScale="85000" lnSpcReduction="20000"/>
          </a:bodyPr>
          <a:lstStyle/>
          <a:p>
            <a:r>
              <a:rPr lang="en-US" b="1" dirty="0"/>
              <a:t>Jack Tewa</a:t>
            </a:r>
            <a:r>
              <a:rPr lang="en-US" dirty="0"/>
              <a:t>, a Māori shepherd who was working for Rees, </a:t>
            </a:r>
            <a:r>
              <a:rPr lang="en-US" b="1" dirty="0"/>
              <a:t>discovered alluvial gold</a:t>
            </a:r>
            <a:r>
              <a:rPr lang="en-US" dirty="0"/>
              <a:t> in the Arrow River in 1862. It wasn’t long until his fellow workers, William Fox and John O’Callaghan found significant deposits and the gold rush began.</a:t>
            </a:r>
          </a:p>
          <a:p>
            <a:r>
              <a:rPr lang="en-US" dirty="0"/>
              <a:t>Miners flooded in from the Australian and Californian goldfields and a canvas shanty town sprung up on Rees’ farm. Rees was paid </a:t>
            </a:r>
            <a:r>
              <a:rPr lang="en-US" b="1" dirty="0"/>
              <a:t>10,000 pounds</a:t>
            </a:r>
            <a:r>
              <a:rPr lang="en-US" dirty="0"/>
              <a:t> (the commonly used currency at that time) to give up his land and he turned his wood shed into a hotel called the Queen’s Arms. This later became </a:t>
            </a:r>
            <a:r>
              <a:rPr lang="en-US" dirty="0" err="1"/>
              <a:t>Eichardt’s</a:t>
            </a:r>
            <a:r>
              <a:rPr lang="en-US" dirty="0"/>
              <a:t> Hotel.</a:t>
            </a:r>
          </a:p>
          <a:p>
            <a:r>
              <a:rPr lang="en-US" dirty="0" err="1"/>
              <a:t>Tunzlemann</a:t>
            </a:r>
            <a:r>
              <a:rPr lang="en-US" dirty="0"/>
              <a:t> was not so lucky. Many of his sheep died and eventually, he was forced to leave his land.</a:t>
            </a:r>
          </a:p>
          <a:p>
            <a:r>
              <a:rPr lang="en-US" dirty="0"/>
              <a:t>The </a:t>
            </a:r>
            <a:r>
              <a:rPr lang="en-US" dirty="0" err="1"/>
              <a:t>Shotover</a:t>
            </a:r>
            <a:r>
              <a:rPr lang="en-US" dirty="0"/>
              <a:t> River became the second richest gold bearing river in the world, but the rush didn’t last long. Within two years the gold began to run out and in 1864, miners followed the rush to West Coast where more gold had been found.</a:t>
            </a:r>
          </a:p>
          <a:p>
            <a:r>
              <a:rPr lang="en-US" dirty="0"/>
              <a:t>Income tax on the gold had been a big source of income for region, so the government invited Chinese miners to work on the Otago goldfields. More than 5,000 Chinese were living and working in the area by the 1870s. They worked hard to find gold left behind after the initial rush, but few made enough money to return home. They set up market gardens and worked as builders to supplement their meagre income and lifestyle.</a:t>
            </a:r>
          </a:p>
          <a:p>
            <a:pPr marL="0" indent="0">
              <a:buNone/>
            </a:pPr>
            <a:endParaRPr lang="en-NZ" dirty="0"/>
          </a:p>
        </p:txBody>
      </p:sp>
    </p:spTree>
    <p:extLst>
      <p:ext uri="{BB962C8B-B14F-4D97-AF65-F5344CB8AC3E}">
        <p14:creationId xmlns:p14="http://schemas.microsoft.com/office/powerpoint/2010/main" val="88065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FC6FBC2-946B-49EC-B354-9DB5A380A1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46127" y="643467"/>
            <a:ext cx="389974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6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93B6-95E2-4037-A1D6-C8CE00C064A6}"/>
              </a:ext>
            </a:extLst>
          </p:cNvPr>
          <p:cNvSpPr>
            <a:spLocks noGrp="1"/>
          </p:cNvSpPr>
          <p:nvPr>
            <p:ph type="title"/>
          </p:nvPr>
        </p:nvSpPr>
        <p:spPr>
          <a:xfrm>
            <a:off x="838200" y="365126"/>
            <a:ext cx="10515600" cy="615536"/>
          </a:xfrm>
        </p:spPr>
        <p:txBody>
          <a:bodyPr>
            <a:normAutofit fontScale="90000"/>
          </a:bodyPr>
          <a:lstStyle/>
          <a:p>
            <a:r>
              <a:rPr lang="en-NZ" b="1" dirty="0"/>
              <a:t>Tourism</a:t>
            </a:r>
          </a:p>
        </p:txBody>
      </p:sp>
      <p:sp>
        <p:nvSpPr>
          <p:cNvPr id="3" name="Content Placeholder 2">
            <a:extLst>
              <a:ext uri="{FF2B5EF4-FFF2-40B4-BE49-F238E27FC236}">
                <a16:creationId xmlns:a16="http://schemas.microsoft.com/office/drawing/2014/main" id="{B4F99804-AAA3-4E95-9136-3538E1DB40F8}"/>
              </a:ext>
            </a:extLst>
          </p:cNvPr>
          <p:cNvSpPr>
            <a:spLocks noGrp="1"/>
          </p:cNvSpPr>
          <p:nvPr>
            <p:ph idx="1"/>
          </p:nvPr>
        </p:nvSpPr>
        <p:spPr>
          <a:xfrm>
            <a:off x="838200" y="980662"/>
            <a:ext cx="10515600" cy="5685181"/>
          </a:xfrm>
        </p:spPr>
        <p:txBody>
          <a:bodyPr>
            <a:normAutofit lnSpcReduction="10000"/>
          </a:bodyPr>
          <a:lstStyle/>
          <a:p>
            <a:r>
              <a:rPr lang="en-US" dirty="0"/>
              <a:t>Infrastructure was put in place during the gold rush made it easier for tourists to get to Queenstown. Hotels were built at Kinloch and </a:t>
            </a:r>
            <a:r>
              <a:rPr lang="en-US" dirty="0" err="1"/>
              <a:t>Glenorchy</a:t>
            </a:r>
            <a:r>
              <a:rPr lang="en-US" dirty="0"/>
              <a:t> in the mid-1870s and the Dunedin to Kingston railway was established shortly afterward.</a:t>
            </a:r>
          </a:p>
          <a:p>
            <a:r>
              <a:rPr lang="en-US" dirty="0"/>
              <a:t>At first, tourists flocked to Queenstown in Summer for </a:t>
            </a:r>
            <a:r>
              <a:rPr lang="en-US" b="1" dirty="0"/>
              <a:t>hiking and walking</a:t>
            </a:r>
          </a:p>
          <a:p>
            <a:r>
              <a:rPr lang="en-US" dirty="0"/>
              <a:t>1947, the Mt Cook Company hired a ski instructor and put in a tow rope on Coronet Peak</a:t>
            </a:r>
          </a:p>
          <a:p>
            <a:r>
              <a:rPr lang="en-US" dirty="0"/>
              <a:t>1960 saw the first commercial jet boat rides</a:t>
            </a:r>
          </a:p>
          <a:p>
            <a:r>
              <a:rPr lang="en-US" dirty="0"/>
              <a:t>1965 </a:t>
            </a:r>
            <a:r>
              <a:rPr lang="en-US" dirty="0" err="1"/>
              <a:t>Shotover</a:t>
            </a:r>
            <a:r>
              <a:rPr lang="en-US" dirty="0"/>
              <a:t> Jet commenced in Kawarau Gorge</a:t>
            </a:r>
          </a:p>
          <a:p>
            <a:r>
              <a:rPr lang="en-US" dirty="0"/>
              <a:t>1988, the </a:t>
            </a:r>
            <a:r>
              <a:rPr lang="en-US" b="1" dirty="0"/>
              <a:t>world’s first commercial bungee jumping</a:t>
            </a:r>
            <a:r>
              <a:rPr lang="en-US" dirty="0"/>
              <a:t> began thanks to entrepreneurs AJ Hackett and Henry Van Asch.</a:t>
            </a:r>
          </a:p>
          <a:p>
            <a:r>
              <a:rPr lang="en-US" dirty="0"/>
              <a:t>Growth has skyrocketed since the 1950s, and now Queenstown offers a whole range of activities and experiences. </a:t>
            </a:r>
          </a:p>
          <a:p>
            <a:pPr marL="0" indent="0">
              <a:buNone/>
            </a:pPr>
            <a:endParaRPr lang="en-NZ" dirty="0"/>
          </a:p>
        </p:txBody>
      </p:sp>
    </p:spTree>
    <p:extLst>
      <p:ext uri="{BB962C8B-B14F-4D97-AF65-F5344CB8AC3E}">
        <p14:creationId xmlns:p14="http://schemas.microsoft.com/office/powerpoint/2010/main" val="205912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DE0A-D144-4F80-8A66-3D680D267704}"/>
              </a:ext>
            </a:extLst>
          </p:cNvPr>
          <p:cNvSpPr>
            <a:spLocks noGrp="1"/>
          </p:cNvSpPr>
          <p:nvPr>
            <p:ph type="title"/>
          </p:nvPr>
        </p:nvSpPr>
        <p:spPr>
          <a:xfrm>
            <a:off x="481012" y="3752849"/>
            <a:ext cx="3908107" cy="2452687"/>
          </a:xfrm>
        </p:spPr>
        <p:txBody>
          <a:bodyPr anchor="ctr">
            <a:normAutofit/>
          </a:bodyPr>
          <a:lstStyle/>
          <a:p>
            <a:r>
              <a:rPr lang="en-NZ" sz="4000" b="1" dirty="0"/>
              <a:t>Ngai Tahu Tourism </a:t>
            </a:r>
            <a:br>
              <a:rPr lang="en-NZ" sz="2000" dirty="0"/>
            </a:br>
            <a:r>
              <a:rPr lang="en-NZ" sz="2000" dirty="0">
                <a:hlinkClick r:id="rId2">
                  <a:extLst>
                    <a:ext uri="{A12FA001-AC4F-418D-AE19-62706E023703}">
                      <ahyp:hlinkClr xmlns:ahyp="http://schemas.microsoft.com/office/drawing/2018/hyperlinkcolor" val="tx"/>
                    </a:ext>
                  </a:extLst>
                </a:hlinkClick>
              </a:rPr>
              <a:t>https://www.ngaitahutourism.co.nz/</a:t>
            </a:r>
            <a:endParaRPr lang="en-NZ" sz="2000" dirty="0"/>
          </a:p>
        </p:txBody>
      </p:sp>
      <p:pic>
        <p:nvPicPr>
          <p:cNvPr id="3074" name="Picture 2" descr="Photo courtesy Ngāi Tahu Tourism.">
            <a:extLst>
              <a:ext uri="{FF2B5EF4-FFF2-40B4-BE49-F238E27FC236}">
                <a16:creationId xmlns:a16="http://schemas.microsoft.com/office/drawing/2014/main" id="{CFA793D9-E54F-431D-AB95-B8FED037D3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197" b="868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D9A8D87-DA91-43C4-9162-95E562551DEC}"/>
              </a:ext>
            </a:extLst>
          </p:cNvPr>
          <p:cNvSpPr>
            <a:spLocks noGrp="1"/>
          </p:cNvSpPr>
          <p:nvPr>
            <p:ph idx="1"/>
          </p:nvPr>
        </p:nvSpPr>
        <p:spPr>
          <a:xfrm>
            <a:off x="4706587" y="4076407"/>
            <a:ext cx="7485413" cy="2452687"/>
          </a:xfrm>
        </p:spPr>
        <p:txBody>
          <a:bodyPr anchor="ctr">
            <a:normAutofit/>
          </a:bodyPr>
          <a:lstStyle/>
          <a:p>
            <a:pPr marL="0" indent="0">
              <a:buNone/>
            </a:pPr>
            <a:r>
              <a:rPr lang="en-US" sz="2000" dirty="0"/>
              <a:t>Ngai Tahu Tourism purchased a stake in </a:t>
            </a:r>
            <a:r>
              <a:rPr lang="en-US" sz="2000" dirty="0" err="1"/>
              <a:t>Shotover</a:t>
            </a:r>
            <a:r>
              <a:rPr lang="en-US" sz="2000" dirty="0"/>
              <a:t> Jet in 1999 and two years later bought out previous owner Jim Boult (the current Mayor of Queenstown Lakes District) and others to acquire 88% of the company. They purchased the company outright in 2004.</a:t>
            </a:r>
          </a:p>
          <a:p>
            <a:pPr marL="0" indent="0">
              <a:buNone/>
            </a:pPr>
            <a:r>
              <a:rPr lang="en-US" sz="2000" dirty="0"/>
              <a:t>The </a:t>
            </a:r>
            <a:r>
              <a:rPr lang="en-US" sz="2000" dirty="0" err="1"/>
              <a:t>Shotover</a:t>
            </a:r>
            <a:r>
              <a:rPr lang="en-US" sz="2000" dirty="0"/>
              <a:t> Jet operation has thrilled more than 3 million people since 1965. </a:t>
            </a:r>
            <a:endParaRPr lang="en-NZ" sz="2000" dirty="0"/>
          </a:p>
        </p:txBody>
      </p:sp>
    </p:spTree>
    <p:extLst>
      <p:ext uri="{BB962C8B-B14F-4D97-AF65-F5344CB8AC3E}">
        <p14:creationId xmlns:p14="http://schemas.microsoft.com/office/powerpoint/2010/main" val="284079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F67B-6D2C-4979-8B26-D7C14843A009}"/>
              </a:ext>
            </a:extLst>
          </p:cNvPr>
          <p:cNvSpPr>
            <a:spLocks noGrp="1"/>
          </p:cNvSpPr>
          <p:nvPr>
            <p:ph type="title"/>
          </p:nvPr>
        </p:nvSpPr>
        <p:spPr/>
        <p:txBody>
          <a:bodyPr>
            <a:normAutofit/>
          </a:bodyPr>
          <a:lstStyle/>
          <a:p>
            <a:r>
              <a:rPr lang="en-NZ" b="1" dirty="0"/>
              <a:t>1975 – The first Queenstown Winter Festival</a:t>
            </a:r>
            <a:br>
              <a:rPr lang="en-NZ" sz="1300" dirty="0"/>
            </a:br>
            <a:r>
              <a:rPr lang="en-NZ" sz="1300" dirty="0">
                <a:hlinkClick r:id="rId2">
                  <a:extLst>
                    <a:ext uri="{A12FA001-AC4F-418D-AE19-62706E023703}">
                      <ahyp:hlinkClr xmlns:ahyp="http://schemas.microsoft.com/office/drawing/2018/hyperlinkcolor" val="tx"/>
                    </a:ext>
                  </a:extLst>
                </a:hlinkClick>
              </a:rPr>
              <a:t>https://www.rnz.co.nz/news/national/247703/queenstown-winter-festival-turns-40</a:t>
            </a:r>
            <a:endParaRPr lang="en-NZ" sz="1300" dirty="0"/>
          </a:p>
        </p:txBody>
      </p:sp>
      <p:sp>
        <p:nvSpPr>
          <p:cNvPr id="3" name="Content Placeholder 2">
            <a:extLst>
              <a:ext uri="{FF2B5EF4-FFF2-40B4-BE49-F238E27FC236}">
                <a16:creationId xmlns:a16="http://schemas.microsoft.com/office/drawing/2014/main" id="{3D144E3F-A379-44A7-A0BB-2ADFA344FB42}"/>
              </a:ext>
            </a:extLst>
          </p:cNvPr>
          <p:cNvSpPr>
            <a:spLocks noGrp="1"/>
          </p:cNvSpPr>
          <p:nvPr>
            <p:ph idx="1"/>
          </p:nvPr>
        </p:nvSpPr>
        <p:spPr>
          <a:xfrm>
            <a:off x="304799" y="1825625"/>
            <a:ext cx="11648661" cy="4787210"/>
          </a:xfrm>
        </p:spPr>
        <p:txBody>
          <a:bodyPr>
            <a:normAutofit fontScale="92500" lnSpcReduction="20000"/>
          </a:bodyPr>
          <a:lstStyle/>
          <a:p>
            <a:pPr marL="0" indent="0" fontAlgn="base">
              <a:buNone/>
            </a:pPr>
            <a:r>
              <a:rPr lang="en-US" b="1" dirty="0"/>
              <a:t>1975 - The first Queenstown Winter Festival. </a:t>
            </a:r>
          </a:p>
          <a:p>
            <a:pPr marL="0" indent="0" fontAlgn="base">
              <a:buNone/>
            </a:pPr>
            <a:r>
              <a:rPr lang="en-US" dirty="0"/>
              <a:t>Queenstown musician Peter Doyle and local pub manager Laurie Wilde pulled together a team of keen residents and tourism operators for a party. Their premise was to have some fun and hopefully generate some publicity about the upcoming winter season.</a:t>
            </a:r>
          </a:p>
          <a:p>
            <a:pPr marL="0" indent="0" fontAlgn="base">
              <a:buNone/>
            </a:pPr>
            <a:r>
              <a:rPr lang="en-US" dirty="0"/>
              <a:t>In 1975, Queenstown had one ski field and snow making machines were not invented yet.  Ski season did not start until late July</a:t>
            </a:r>
          </a:p>
          <a:p>
            <a:pPr marL="0" indent="0" fontAlgn="base">
              <a:buNone/>
            </a:pPr>
            <a:r>
              <a:rPr lang="en-US" dirty="0"/>
              <a:t>Clive Geddes was on that first committee and fondly recalls the first mad-cap event. "There was cow-pat throwing and waiters' races, with all the hospitality workers running through the streets balancing trays of champagne," </a:t>
            </a:r>
            <a:r>
              <a:rPr lang="en-US" dirty="0" err="1"/>
              <a:t>Mr</a:t>
            </a:r>
            <a:r>
              <a:rPr lang="en-US" dirty="0"/>
              <a:t> Geddes said.</a:t>
            </a:r>
          </a:p>
          <a:p>
            <a:pPr marL="0" indent="0" fontAlgn="base">
              <a:buNone/>
            </a:pPr>
            <a:r>
              <a:rPr lang="en-US" dirty="0"/>
              <a:t>Jenny McLeod was a budding local journalist in 1975. She was dispatched to report on the cow-pat throwing competition and was quickly roped in as a contestant. "Bill Tapley owned the </a:t>
            </a:r>
            <a:r>
              <a:rPr lang="en-US" dirty="0" err="1"/>
              <a:t>CattleDrome</a:t>
            </a:r>
            <a:r>
              <a:rPr lang="en-US" dirty="0"/>
              <a:t>. He spent the whole year freezing cow-pats and when I turned up, I was told to line-up and have a go. The rest is history. I threw mine and I won."</a:t>
            </a:r>
          </a:p>
        </p:txBody>
      </p:sp>
    </p:spTree>
    <p:extLst>
      <p:ext uri="{BB962C8B-B14F-4D97-AF65-F5344CB8AC3E}">
        <p14:creationId xmlns:p14="http://schemas.microsoft.com/office/powerpoint/2010/main" val="346122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F67B-6D2C-4979-8B26-D7C14843A009}"/>
              </a:ext>
            </a:extLst>
          </p:cNvPr>
          <p:cNvSpPr>
            <a:spLocks noGrp="1"/>
          </p:cNvSpPr>
          <p:nvPr>
            <p:ph type="title"/>
          </p:nvPr>
        </p:nvSpPr>
        <p:spPr/>
        <p:txBody>
          <a:bodyPr>
            <a:normAutofit/>
          </a:bodyPr>
          <a:lstStyle/>
          <a:p>
            <a:r>
              <a:rPr lang="en-NZ" b="1" dirty="0"/>
              <a:t>1975 – The first Queenstown Winter Festival</a:t>
            </a:r>
            <a:br>
              <a:rPr lang="en-NZ" sz="1300" dirty="0"/>
            </a:br>
            <a:r>
              <a:rPr lang="en-NZ" sz="1300" dirty="0">
                <a:hlinkClick r:id="rId2">
                  <a:extLst>
                    <a:ext uri="{A12FA001-AC4F-418D-AE19-62706E023703}">
                      <ahyp:hlinkClr xmlns:ahyp="http://schemas.microsoft.com/office/drawing/2018/hyperlinkcolor" val="tx"/>
                    </a:ext>
                  </a:extLst>
                </a:hlinkClick>
              </a:rPr>
              <a:t>https://www.rnz.co.nz/news/national/247703/queenstown-winter-festival-turns-40</a:t>
            </a:r>
            <a:endParaRPr lang="en-NZ" sz="1300" dirty="0"/>
          </a:p>
        </p:txBody>
      </p:sp>
      <p:sp>
        <p:nvSpPr>
          <p:cNvPr id="3" name="Content Placeholder 2">
            <a:extLst>
              <a:ext uri="{FF2B5EF4-FFF2-40B4-BE49-F238E27FC236}">
                <a16:creationId xmlns:a16="http://schemas.microsoft.com/office/drawing/2014/main" id="{3D144E3F-A379-44A7-A0BB-2ADFA344FB42}"/>
              </a:ext>
            </a:extLst>
          </p:cNvPr>
          <p:cNvSpPr>
            <a:spLocks noGrp="1"/>
          </p:cNvSpPr>
          <p:nvPr>
            <p:ph idx="1"/>
          </p:nvPr>
        </p:nvSpPr>
        <p:spPr>
          <a:xfrm>
            <a:off x="304799" y="1825625"/>
            <a:ext cx="11648661" cy="4787210"/>
          </a:xfrm>
        </p:spPr>
        <p:txBody>
          <a:bodyPr>
            <a:normAutofit fontScale="85000" lnSpcReduction="20000"/>
          </a:bodyPr>
          <a:lstStyle/>
          <a:p>
            <a:pPr marL="0" indent="0" fontAlgn="base">
              <a:buNone/>
            </a:pPr>
            <a:r>
              <a:rPr lang="en-US" b="1" dirty="0"/>
              <a:t>1975 - The first Queenstown Winter Festival.  (continued)</a:t>
            </a:r>
          </a:p>
          <a:p>
            <a:pPr marL="0" indent="0" fontAlgn="base">
              <a:buNone/>
            </a:pPr>
            <a:r>
              <a:rPr lang="en-US" dirty="0"/>
              <a:t>Queenstown musician Peter Doyle and local pub manager Laurie Wilde pulled together a team of keen residents and tourism operators for a party. </a:t>
            </a:r>
            <a:r>
              <a:rPr lang="en-US" dirty="0" err="1"/>
              <a:t>Mrs</a:t>
            </a:r>
            <a:r>
              <a:rPr lang="en-US" dirty="0"/>
              <a:t> McLeod said another memory from that year was the wheelbarrow race. She was pushed along by Alan </a:t>
            </a:r>
            <a:r>
              <a:rPr lang="en-US" dirty="0" err="1"/>
              <a:t>Bradey</a:t>
            </a:r>
            <a:r>
              <a:rPr lang="en-US" dirty="0"/>
              <a:t>, who, years later, would pioneer Central Otago's wine industry. "He was on roller skates and you can imagine the carnage at the end of the race as these wheelbarrows and guys on roller skates hit the finish line."</a:t>
            </a:r>
          </a:p>
          <a:p>
            <a:pPr marL="0" indent="0" fontAlgn="base">
              <a:buNone/>
            </a:pPr>
            <a:r>
              <a:rPr lang="en-US" dirty="0"/>
              <a:t>The success of that first year spurred the </a:t>
            </a:r>
            <a:r>
              <a:rPr lang="en-US" dirty="0" err="1"/>
              <a:t>organising</a:t>
            </a:r>
            <a:r>
              <a:rPr lang="en-US" dirty="0"/>
              <a:t> committee on and by the late 1970's the Queenstown Winter Festival was a firm fixture on the calendar.</a:t>
            </a:r>
          </a:p>
          <a:p>
            <a:pPr marL="0" indent="0" fontAlgn="base">
              <a:buNone/>
            </a:pPr>
            <a:r>
              <a:rPr lang="en-US" dirty="0"/>
              <a:t>Stuart McLean was one of the early volunteers who helped run the event. He said by the mid-1980's Queenstown was really booming as a ski destination, but the festival held true to its roots.  "There were no OSH regulations in those days. We used to send people careering down Man Street on homemade trolleys. How someone didn't die I'll never know," </a:t>
            </a:r>
            <a:r>
              <a:rPr lang="en-US" dirty="0" err="1"/>
              <a:t>Mr</a:t>
            </a:r>
            <a:r>
              <a:rPr lang="en-US" dirty="0"/>
              <a:t> McLean said.</a:t>
            </a:r>
            <a:br>
              <a:rPr lang="en-US" dirty="0"/>
            </a:br>
            <a:endParaRPr lang="en-NZ" dirty="0"/>
          </a:p>
        </p:txBody>
      </p:sp>
    </p:spTree>
    <p:extLst>
      <p:ext uri="{BB962C8B-B14F-4D97-AF65-F5344CB8AC3E}">
        <p14:creationId xmlns:p14="http://schemas.microsoft.com/office/powerpoint/2010/main" val="61430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DA6B-3B3F-4E69-9CE4-BA8D056A8C61}"/>
              </a:ext>
            </a:extLst>
          </p:cNvPr>
          <p:cNvSpPr>
            <a:spLocks noGrp="1"/>
          </p:cNvSpPr>
          <p:nvPr>
            <p:ph type="title"/>
          </p:nvPr>
        </p:nvSpPr>
        <p:spPr/>
        <p:txBody>
          <a:bodyPr/>
          <a:lstStyle/>
          <a:p>
            <a:r>
              <a:rPr lang="en-NZ" b="1" dirty="0"/>
              <a:t>1990s – Queenstown Winter Festival</a:t>
            </a:r>
          </a:p>
        </p:txBody>
      </p:sp>
      <p:sp>
        <p:nvSpPr>
          <p:cNvPr id="3" name="Content Placeholder 2">
            <a:extLst>
              <a:ext uri="{FF2B5EF4-FFF2-40B4-BE49-F238E27FC236}">
                <a16:creationId xmlns:a16="http://schemas.microsoft.com/office/drawing/2014/main" id="{66647C9E-309F-4DA2-A95F-20420E2EB65F}"/>
              </a:ext>
            </a:extLst>
          </p:cNvPr>
          <p:cNvSpPr>
            <a:spLocks noGrp="1"/>
          </p:cNvSpPr>
          <p:nvPr>
            <p:ph idx="1"/>
          </p:nvPr>
        </p:nvSpPr>
        <p:spPr>
          <a:xfrm>
            <a:off x="639418" y="1690688"/>
            <a:ext cx="10515600" cy="5008632"/>
          </a:xfrm>
        </p:spPr>
        <p:txBody>
          <a:bodyPr>
            <a:normAutofit fontScale="85000" lnSpcReduction="20000"/>
          </a:bodyPr>
          <a:lstStyle/>
          <a:p>
            <a:pPr marL="0" indent="0" fontAlgn="base">
              <a:buNone/>
            </a:pPr>
            <a:r>
              <a:rPr lang="en-US" dirty="0"/>
              <a:t>As the 1990's dawned it was clear the event could no longer be run by volunteers and one of the first paid festival directors was David Kennedy. He said he had no idea how to run an event and asked what could be done to secure a stage.</a:t>
            </a:r>
          </a:p>
          <a:p>
            <a:pPr marL="0" indent="0" fontAlgn="base">
              <a:buNone/>
            </a:pPr>
            <a:endParaRPr lang="en-US" dirty="0"/>
          </a:p>
          <a:p>
            <a:pPr marL="0" indent="0" fontAlgn="base">
              <a:buNone/>
            </a:pPr>
            <a:r>
              <a:rPr lang="en-US" dirty="0"/>
              <a:t>"The reply was simple, you ring Northern Southland Transport and give them a slab of beer and they'll bring around a truck," </a:t>
            </a:r>
            <a:r>
              <a:rPr lang="en-US" dirty="0" err="1"/>
              <a:t>Mr</a:t>
            </a:r>
            <a:r>
              <a:rPr lang="en-US" dirty="0"/>
              <a:t> Kennedy said.</a:t>
            </a:r>
          </a:p>
          <a:p>
            <a:pPr marL="0" indent="0" fontAlgn="base">
              <a:buNone/>
            </a:pPr>
            <a:endParaRPr lang="en-US" dirty="0"/>
          </a:p>
          <a:p>
            <a:pPr marL="0" indent="0" fontAlgn="base">
              <a:buNone/>
            </a:pPr>
            <a:r>
              <a:rPr lang="en-US" dirty="0"/>
              <a:t>Road closures weren't a problem then either. There was none of the red tape and bureaucracy which surrounds a major event of today.</a:t>
            </a:r>
          </a:p>
          <a:p>
            <a:pPr marL="0" indent="0" fontAlgn="base">
              <a:buNone/>
            </a:pPr>
            <a:endParaRPr lang="en-US" dirty="0"/>
          </a:p>
          <a:p>
            <a:pPr marL="0" indent="0" fontAlgn="base">
              <a:buNone/>
            </a:pPr>
            <a:r>
              <a:rPr lang="en-US" dirty="0"/>
              <a:t>"I just wrote a one page letter to the council telling them I wanted to close half the roads in the town for ten days and they wrote back saying - no problem," </a:t>
            </a:r>
            <a:r>
              <a:rPr lang="en-US" dirty="0" err="1"/>
              <a:t>Mr</a:t>
            </a:r>
            <a:r>
              <a:rPr lang="en-US" dirty="0"/>
              <a:t> Kennedy said.</a:t>
            </a:r>
          </a:p>
          <a:p>
            <a:pPr marL="0" indent="0">
              <a:buNone/>
            </a:pPr>
            <a:br>
              <a:rPr lang="en-US" dirty="0"/>
            </a:br>
            <a:endParaRPr lang="en-NZ" dirty="0"/>
          </a:p>
        </p:txBody>
      </p:sp>
    </p:spTree>
    <p:extLst>
      <p:ext uri="{BB962C8B-B14F-4D97-AF65-F5344CB8AC3E}">
        <p14:creationId xmlns:p14="http://schemas.microsoft.com/office/powerpoint/2010/main" val="386161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1AE2-391C-4000-87AC-48FB03EF38DF}"/>
              </a:ext>
            </a:extLst>
          </p:cNvPr>
          <p:cNvSpPr>
            <a:spLocks noGrp="1"/>
          </p:cNvSpPr>
          <p:nvPr>
            <p:ph type="title"/>
          </p:nvPr>
        </p:nvSpPr>
        <p:spPr/>
        <p:txBody>
          <a:bodyPr>
            <a:normAutofit/>
          </a:bodyPr>
          <a:lstStyle/>
          <a:p>
            <a:r>
              <a:rPr lang="en-NZ" b="1" dirty="0"/>
              <a:t>Queenstown Winter Festival</a:t>
            </a:r>
            <a:br>
              <a:rPr lang="en-NZ" dirty="0"/>
            </a:br>
            <a:r>
              <a:rPr lang="en-NZ" sz="1300" dirty="0"/>
              <a:t>(article written 20 June 2014 - </a:t>
            </a:r>
            <a:r>
              <a:rPr lang="en-NZ" sz="1300" dirty="0">
                <a:hlinkClick r:id="rId2">
                  <a:extLst>
                    <a:ext uri="{A12FA001-AC4F-418D-AE19-62706E023703}">
                      <ahyp:hlinkClr xmlns:ahyp="http://schemas.microsoft.com/office/drawing/2018/hyperlinkcolor" val="tx"/>
                    </a:ext>
                  </a:extLst>
                </a:hlinkClick>
              </a:rPr>
              <a:t>https://www.rnz.co.nz/news/national/247703/queenstown-winter-festival-turns-40</a:t>
            </a:r>
            <a:r>
              <a:rPr lang="en-NZ" sz="1300" dirty="0"/>
              <a:t>)</a:t>
            </a:r>
          </a:p>
        </p:txBody>
      </p:sp>
      <p:sp>
        <p:nvSpPr>
          <p:cNvPr id="3" name="Content Placeholder 2">
            <a:extLst>
              <a:ext uri="{FF2B5EF4-FFF2-40B4-BE49-F238E27FC236}">
                <a16:creationId xmlns:a16="http://schemas.microsoft.com/office/drawing/2014/main" id="{D993B228-2280-4969-ABF8-218189B20DBE}"/>
              </a:ext>
            </a:extLst>
          </p:cNvPr>
          <p:cNvSpPr>
            <a:spLocks noGrp="1"/>
          </p:cNvSpPr>
          <p:nvPr>
            <p:ph idx="1"/>
          </p:nvPr>
        </p:nvSpPr>
        <p:spPr>
          <a:xfrm>
            <a:off x="838200" y="1825624"/>
            <a:ext cx="10515600" cy="4760705"/>
          </a:xfrm>
        </p:spPr>
        <p:txBody>
          <a:bodyPr>
            <a:normAutofit fontScale="92500" lnSpcReduction="20000"/>
          </a:bodyPr>
          <a:lstStyle/>
          <a:p>
            <a:pPr marL="0" indent="0" fontAlgn="base">
              <a:buNone/>
            </a:pPr>
            <a:r>
              <a:rPr lang="en-US" i="1" dirty="0"/>
              <a:t>Radio New Zealand</a:t>
            </a:r>
            <a:r>
              <a:rPr lang="en-US" dirty="0"/>
              <a:t> presenter Wayne Mowat said he loved covering the festival.</a:t>
            </a:r>
          </a:p>
          <a:p>
            <a:pPr marL="0" indent="0" fontAlgn="base">
              <a:buNone/>
            </a:pPr>
            <a:r>
              <a:rPr lang="en-US" dirty="0"/>
              <a:t>"I recall the New Zealand Symphony Orchestra on a barge in the middle of the lake. Then just at the right moment Sir Tim Wallace swooped down out of the snowy clouds and dive bombed the lake in his Spitfire. I thought I had died and gone to heaven it was so magic," </a:t>
            </a:r>
            <a:r>
              <a:rPr lang="en-US" dirty="0" err="1"/>
              <a:t>Mr</a:t>
            </a:r>
            <a:r>
              <a:rPr lang="en-US" dirty="0"/>
              <a:t> Mowat said.</a:t>
            </a:r>
          </a:p>
          <a:p>
            <a:pPr marL="0" indent="0" fontAlgn="base">
              <a:buNone/>
            </a:pPr>
            <a:r>
              <a:rPr lang="en-US" dirty="0"/>
              <a:t>In 1999 the festival almost went bust. David Kennedy who was by that time the chief executive of Destination Queenstown said the event had been contracted out to private enterprise and it didn't go according to plan. The festival director Lindsay Singleton left town the night the festival opened and while the event went ahead he left a trail of debt and misery in his wake.</a:t>
            </a:r>
          </a:p>
          <a:p>
            <a:pPr marL="0" indent="0" fontAlgn="base">
              <a:buNone/>
            </a:pPr>
            <a:r>
              <a:rPr lang="en-US" dirty="0"/>
              <a:t>"I think that it survived that episode shows how important the festival is to Queenstown because ultimately at its heart is the local community. It really is their event," </a:t>
            </a:r>
            <a:r>
              <a:rPr lang="en-US" dirty="0" err="1"/>
              <a:t>Mr</a:t>
            </a:r>
            <a:r>
              <a:rPr lang="en-US" dirty="0"/>
              <a:t> Kennedy said.</a:t>
            </a:r>
          </a:p>
          <a:p>
            <a:endParaRPr lang="en-NZ" dirty="0"/>
          </a:p>
        </p:txBody>
      </p:sp>
    </p:spTree>
    <p:extLst>
      <p:ext uri="{BB962C8B-B14F-4D97-AF65-F5344CB8AC3E}">
        <p14:creationId xmlns:p14="http://schemas.microsoft.com/office/powerpoint/2010/main" val="324430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1AE2-391C-4000-87AC-48FB03EF38DF}"/>
              </a:ext>
            </a:extLst>
          </p:cNvPr>
          <p:cNvSpPr>
            <a:spLocks noGrp="1"/>
          </p:cNvSpPr>
          <p:nvPr>
            <p:ph type="title"/>
          </p:nvPr>
        </p:nvSpPr>
        <p:spPr/>
        <p:txBody>
          <a:bodyPr>
            <a:normAutofit/>
          </a:bodyPr>
          <a:lstStyle/>
          <a:p>
            <a:r>
              <a:rPr lang="en-NZ" b="1" dirty="0"/>
              <a:t>Queenstown Winter Festival (continued)</a:t>
            </a:r>
            <a:br>
              <a:rPr lang="en-NZ" dirty="0"/>
            </a:br>
            <a:r>
              <a:rPr lang="en-NZ" sz="1300" dirty="0"/>
              <a:t>(article written 20 June 2014 - </a:t>
            </a:r>
            <a:r>
              <a:rPr lang="en-NZ" sz="1300" dirty="0">
                <a:hlinkClick r:id="rId2">
                  <a:extLst>
                    <a:ext uri="{A12FA001-AC4F-418D-AE19-62706E023703}">
                      <ahyp:hlinkClr xmlns:ahyp="http://schemas.microsoft.com/office/drawing/2018/hyperlinkcolor" val="tx"/>
                    </a:ext>
                  </a:extLst>
                </a:hlinkClick>
              </a:rPr>
              <a:t>https://www.rnz.co.nz/news/national/247703/queenstown-winter-festival-turns-40</a:t>
            </a:r>
            <a:r>
              <a:rPr lang="en-NZ" sz="1300" dirty="0"/>
              <a:t>)</a:t>
            </a:r>
          </a:p>
        </p:txBody>
      </p:sp>
      <p:sp>
        <p:nvSpPr>
          <p:cNvPr id="3" name="Content Placeholder 2">
            <a:extLst>
              <a:ext uri="{FF2B5EF4-FFF2-40B4-BE49-F238E27FC236}">
                <a16:creationId xmlns:a16="http://schemas.microsoft.com/office/drawing/2014/main" id="{D993B228-2280-4969-ABF8-218189B20DBE}"/>
              </a:ext>
            </a:extLst>
          </p:cNvPr>
          <p:cNvSpPr>
            <a:spLocks noGrp="1"/>
          </p:cNvSpPr>
          <p:nvPr>
            <p:ph idx="1"/>
          </p:nvPr>
        </p:nvSpPr>
        <p:spPr>
          <a:xfrm>
            <a:off x="838200" y="1825624"/>
            <a:ext cx="10515600" cy="4760705"/>
          </a:xfrm>
        </p:spPr>
        <p:txBody>
          <a:bodyPr>
            <a:normAutofit fontScale="92500" lnSpcReduction="10000"/>
          </a:bodyPr>
          <a:lstStyle/>
          <a:p>
            <a:pPr marL="0" indent="0" fontAlgn="base">
              <a:buNone/>
            </a:pPr>
            <a:r>
              <a:rPr lang="en-US" i="1" dirty="0"/>
              <a:t>Radio New Zealand</a:t>
            </a:r>
            <a:r>
              <a:rPr lang="en-US" dirty="0"/>
              <a:t> presenter Wayne Mowat said he loved covering the festival.</a:t>
            </a:r>
          </a:p>
          <a:p>
            <a:pPr marL="0" indent="0" fontAlgn="base">
              <a:buNone/>
            </a:pPr>
            <a:r>
              <a:rPr lang="en-US" dirty="0"/>
              <a:t>Phillip Chandler, local </a:t>
            </a:r>
            <a:r>
              <a:rPr lang="en-US" i="1" dirty="0"/>
              <a:t>Mountain Scene</a:t>
            </a:r>
            <a:r>
              <a:rPr lang="en-US" dirty="0"/>
              <a:t> journalist, said sponsorship has enabled the festival to offer as many as 70 different events, most of them free.</a:t>
            </a:r>
          </a:p>
          <a:p>
            <a:pPr marL="0" indent="0" fontAlgn="base">
              <a:buNone/>
            </a:pPr>
            <a:r>
              <a:rPr lang="en-US" dirty="0"/>
              <a:t>"There is no way you could do that without the family of sponsors the </a:t>
            </a:r>
            <a:r>
              <a:rPr lang="en-US" dirty="0" err="1"/>
              <a:t>organisers</a:t>
            </a:r>
            <a:r>
              <a:rPr lang="en-US" dirty="0"/>
              <a:t> who have pulled together over the years."</a:t>
            </a:r>
          </a:p>
          <a:p>
            <a:pPr marL="0" indent="0" fontAlgn="base">
              <a:buNone/>
            </a:pPr>
            <a:r>
              <a:rPr lang="en-US" dirty="0"/>
              <a:t>Today, the Queenstown Winter Festival is a slick machine welcoming over 45,000 visitors to the town. It generates $57 million for </a:t>
            </a:r>
            <a:r>
              <a:rPr lang="en-US" dirty="0" err="1"/>
              <a:t>thelocal</a:t>
            </a:r>
            <a:r>
              <a:rPr lang="en-US" dirty="0"/>
              <a:t> economy.</a:t>
            </a:r>
          </a:p>
          <a:p>
            <a:pPr marL="0" indent="0" fontAlgn="base">
              <a:buNone/>
            </a:pPr>
            <a:r>
              <a:rPr lang="en-US" dirty="0"/>
              <a:t>Festival director Lisa Buckingham said the event is in good heart and while some tweaking may be needed to keep it relevant in future years there's no reason why it won't keep going to see another 40 years.</a:t>
            </a:r>
          </a:p>
          <a:p>
            <a:endParaRPr lang="en-NZ" dirty="0"/>
          </a:p>
        </p:txBody>
      </p:sp>
    </p:spTree>
    <p:extLst>
      <p:ext uri="{BB962C8B-B14F-4D97-AF65-F5344CB8AC3E}">
        <p14:creationId xmlns:p14="http://schemas.microsoft.com/office/powerpoint/2010/main" val="330128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95590A-3829-4EBA-9BC9-6FD85050CE8D}"/>
              </a:ext>
            </a:extLst>
          </p:cNvPr>
          <p:cNvSpPr>
            <a:spLocks noGrp="1"/>
          </p:cNvSpPr>
          <p:nvPr>
            <p:ph type="title"/>
          </p:nvPr>
        </p:nvSpPr>
        <p:spPr>
          <a:xfrm>
            <a:off x="804672" y="640080"/>
            <a:ext cx="3282696" cy="5257800"/>
          </a:xfrm>
        </p:spPr>
        <p:txBody>
          <a:bodyPr vert="horz" lIns="91440" tIns="45720" rIns="91440" bIns="45720" rtlCol="0">
            <a:normAutofit/>
          </a:bodyPr>
          <a:lstStyle/>
          <a:p>
            <a:r>
              <a:rPr lang="en-US" sz="3700" kern="1200">
                <a:solidFill>
                  <a:schemeClr val="bg1"/>
                </a:solidFill>
                <a:latin typeface="+mj-lt"/>
                <a:ea typeface="+mj-ea"/>
                <a:cs typeface="+mj-cs"/>
              </a:rPr>
              <a:t>QUEENSTOWN WINTER FESTIVAL</a:t>
            </a:r>
          </a:p>
        </p:txBody>
      </p:sp>
      <p:sp>
        <p:nvSpPr>
          <p:cNvPr id="3" name="Content Placeholder 2">
            <a:extLst>
              <a:ext uri="{FF2B5EF4-FFF2-40B4-BE49-F238E27FC236}">
                <a16:creationId xmlns:a16="http://schemas.microsoft.com/office/drawing/2014/main" id="{3AB8A2B1-788F-4142-B2F0-0FDE30D48A12}"/>
              </a:ext>
            </a:extLst>
          </p:cNvPr>
          <p:cNvSpPr>
            <a:spLocks noGrp="1"/>
          </p:cNvSpPr>
          <p:nvPr>
            <p:ph idx="1"/>
          </p:nvPr>
        </p:nvSpPr>
        <p:spPr>
          <a:xfrm>
            <a:off x="5358384" y="640081"/>
            <a:ext cx="6024654" cy="5257800"/>
          </a:xfrm>
        </p:spPr>
        <p:txBody>
          <a:bodyPr vert="horz" lIns="91440" tIns="45720" rIns="91440" bIns="45720" rtlCol="0" anchor="ctr">
            <a:normAutofit/>
          </a:bodyPr>
          <a:lstStyle/>
          <a:p>
            <a:pPr marL="0" indent="0">
              <a:buNone/>
            </a:pPr>
            <a:r>
              <a:rPr lang="en-US" sz="4000" kern="1200" dirty="0">
                <a:latin typeface="+mn-lt"/>
                <a:ea typeface="+mn-ea"/>
                <a:cs typeface="+mn-cs"/>
              </a:rPr>
              <a:t>CANCELLED IN 2020 </a:t>
            </a:r>
          </a:p>
          <a:p>
            <a:pPr marL="0" indent="0">
              <a:buNone/>
            </a:pPr>
            <a:r>
              <a:rPr lang="en-US" sz="4000" kern="1200" dirty="0">
                <a:latin typeface="+mn-lt"/>
                <a:ea typeface="+mn-ea"/>
                <a:cs typeface="+mn-cs"/>
              </a:rPr>
              <a:t>DUE TO COVID-19</a:t>
            </a:r>
          </a:p>
        </p:txBody>
      </p:sp>
    </p:spTree>
    <p:extLst>
      <p:ext uri="{BB962C8B-B14F-4D97-AF65-F5344CB8AC3E}">
        <p14:creationId xmlns:p14="http://schemas.microsoft.com/office/powerpoint/2010/main" val="54969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56B5205-531B-4637-9186-C5F05791FBE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074" r="5815" b="1"/>
          <a:stretch/>
        </p:blipFill>
        <p:spPr bwMode="auto">
          <a:xfrm>
            <a:off x="0" y="730708"/>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00BDB-7824-4272-B0D3-9973E860474C}"/>
              </a:ext>
            </a:extLst>
          </p:cNvPr>
          <p:cNvSpPr>
            <a:spLocks noGrp="1"/>
          </p:cNvSpPr>
          <p:nvPr>
            <p:ph type="title"/>
          </p:nvPr>
        </p:nvSpPr>
        <p:spPr>
          <a:xfrm>
            <a:off x="490527" y="371582"/>
            <a:ext cx="11210925" cy="744836"/>
          </a:xfrm>
        </p:spPr>
        <p:txBody>
          <a:bodyPr vert="horz" lIns="91440" tIns="45720" rIns="91440" bIns="45720" rtlCol="0" anchor="ctr">
            <a:normAutofit fontScale="90000"/>
          </a:bodyPr>
          <a:lstStyle/>
          <a:p>
            <a:pPr algn="ctr"/>
            <a:br>
              <a:rPr lang="en-US" sz="1400" dirty="0">
                <a:solidFill>
                  <a:schemeClr val="tx1">
                    <a:lumMod val="85000"/>
                    <a:lumOff val="15000"/>
                  </a:schemeClr>
                </a:solidFill>
              </a:rPr>
            </a:br>
            <a:r>
              <a:rPr lang="en-US" sz="3600" b="1" dirty="0">
                <a:solidFill>
                  <a:schemeClr val="tx1">
                    <a:lumMod val="85000"/>
                    <a:lumOff val="15000"/>
                  </a:schemeClr>
                </a:solidFill>
              </a:rPr>
              <a:t>QUEENSTOWN WINTER FESTIVAL 2019 PROGRAMME</a:t>
            </a:r>
            <a:br>
              <a:rPr lang="en-US" sz="1400" dirty="0">
                <a:solidFill>
                  <a:schemeClr val="tx1">
                    <a:lumMod val="85000"/>
                    <a:lumOff val="15000"/>
                  </a:schemeClr>
                </a:solidFill>
              </a:rPr>
            </a:br>
            <a:r>
              <a:rPr lang="en-US" sz="1400" u="sng" dirty="0">
                <a:solidFill>
                  <a:schemeClr val="tx1">
                    <a:lumMod val="85000"/>
                    <a:lumOff val="15000"/>
                  </a:schemeClr>
                </a:solidFill>
                <a:hlinkClick r:id="rId3">
                  <a:extLst>
                    <a:ext uri="{A12FA001-AC4F-418D-AE19-62706E023703}">
                      <ahyp:hlinkClr xmlns:ahyp="http://schemas.microsoft.com/office/drawing/2018/hyperlinkcolor" val="tx"/>
                    </a:ext>
                  </a:extLst>
                </a:hlinkClick>
              </a:rPr>
              <a:t>https://www.winterfestival.co.nz/programme</a:t>
            </a:r>
            <a:br>
              <a:rPr lang="en-US" sz="1400" dirty="0">
                <a:solidFill>
                  <a:schemeClr val="tx1">
                    <a:lumMod val="85000"/>
                    <a:lumOff val="15000"/>
                  </a:schemeClr>
                </a:solidFill>
              </a:rPr>
            </a:br>
            <a:endParaRPr lang="en-US" sz="1400" dirty="0">
              <a:solidFill>
                <a:schemeClr val="tx1">
                  <a:lumMod val="85000"/>
                  <a:lumOff val="15000"/>
                </a:schemeClr>
              </a:solidFill>
            </a:endParaRPr>
          </a:p>
        </p:txBody>
      </p:sp>
      <p:cxnSp>
        <p:nvCxnSpPr>
          <p:cNvPr id="193" name="Straight Connector 19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1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5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EF6BEDB-C886-403F-B609-EB0315E3A320}"/>
              </a:ext>
            </a:extLst>
          </p:cNvPr>
          <p:cNvPicPr>
            <a:picLocks noChangeAspect="1"/>
          </p:cNvPicPr>
          <p:nvPr/>
        </p:nvPicPr>
        <p:blipFill rotWithShape="1">
          <a:blip r:embed="rId2"/>
          <a:srcRect l="21231" t="20293" r="21538" b="6235"/>
          <a:stretch/>
        </p:blipFill>
        <p:spPr>
          <a:xfrm>
            <a:off x="2238594" y="643467"/>
            <a:ext cx="7714811" cy="5571066"/>
          </a:xfrm>
          <a:prstGeom prst="rect">
            <a:avLst/>
          </a:prstGeom>
        </p:spPr>
      </p:pic>
    </p:spTree>
    <p:extLst>
      <p:ext uri="{BB962C8B-B14F-4D97-AF65-F5344CB8AC3E}">
        <p14:creationId xmlns:p14="http://schemas.microsoft.com/office/powerpoint/2010/main" val="1010109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9B1B-287B-43FD-BB3E-069D5A0D96DC}"/>
              </a:ext>
            </a:extLst>
          </p:cNvPr>
          <p:cNvSpPr>
            <a:spLocks noGrp="1"/>
          </p:cNvSpPr>
          <p:nvPr>
            <p:ph type="title"/>
          </p:nvPr>
        </p:nvSpPr>
        <p:spPr>
          <a:xfrm>
            <a:off x="371061" y="365125"/>
            <a:ext cx="10982739" cy="1993762"/>
          </a:xfrm>
        </p:spPr>
        <p:txBody>
          <a:bodyPr>
            <a:normAutofit fontScale="90000"/>
          </a:bodyPr>
          <a:lstStyle/>
          <a:p>
            <a:r>
              <a:rPr lang="en-NZ" b="1" dirty="0"/>
              <a:t>AS 91428 - 3 UE reading credits</a:t>
            </a:r>
            <a:br>
              <a:rPr lang="en-NZ" b="1" dirty="0"/>
            </a:br>
            <a:br>
              <a:rPr lang="en-NZ" b="1" dirty="0"/>
            </a:br>
            <a:br>
              <a:rPr lang="en-NZ" b="1" dirty="0"/>
            </a:br>
            <a:endParaRPr lang="en-NZ" b="1" dirty="0"/>
          </a:p>
        </p:txBody>
      </p:sp>
      <p:sp>
        <p:nvSpPr>
          <p:cNvPr id="3" name="Content Placeholder 2">
            <a:extLst>
              <a:ext uri="{FF2B5EF4-FFF2-40B4-BE49-F238E27FC236}">
                <a16:creationId xmlns:a16="http://schemas.microsoft.com/office/drawing/2014/main" id="{A8B0AF6D-07FD-43A3-96C8-8F9C0CCDAF75}"/>
              </a:ext>
            </a:extLst>
          </p:cNvPr>
          <p:cNvSpPr>
            <a:spLocks noGrp="1"/>
          </p:cNvSpPr>
          <p:nvPr>
            <p:ph idx="1"/>
          </p:nvPr>
        </p:nvSpPr>
        <p:spPr>
          <a:xfrm>
            <a:off x="212035" y="2888973"/>
            <a:ext cx="11141765" cy="3287989"/>
          </a:xfrm>
        </p:spPr>
        <p:txBody>
          <a:bodyPr/>
          <a:lstStyle/>
          <a:p>
            <a:pPr marL="0" indent="0">
              <a:buNone/>
            </a:pPr>
            <a:r>
              <a:rPr lang="en-NZ" dirty="0"/>
              <a:t>Task A – outline the nature of the QWF</a:t>
            </a:r>
          </a:p>
          <a:p>
            <a:pPr marL="0" indent="0">
              <a:buNone/>
            </a:pPr>
            <a:r>
              <a:rPr lang="en-NZ" dirty="0"/>
              <a:t>Task B – Explain and evaluate the planning and decision making of the QWF</a:t>
            </a:r>
          </a:p>
          <a:p>
            <a:pPr marL="0" indent="0">
              <a:buNone/>
            </a:pPr>
            <a:r>
              <a:rPr lang="en-NZ" dirty="0"/>
              <a:t>Task C – what are the social, economic and environment impacts (both positive and negative)</a:t>
            </a:r>
          </a:p>
          <a:p>
            <a:pPr marL="0" indent="0">
              <a:buNone/>
            </a:pPr>
            <a:endParaRPr lang="en-NZ" dirty="0"/>
          </a:p>
          <a:p>
            <a:pPr marL="0" indent="0">
              <a:buNone/>
            </a:pPr>
            <a:endParaRPr lang="en-NZ"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138594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60F24-1F20-4B81-BBC9-8F7CB429B763}"/>
              </a:ext>
            </a:extLst>
          </p:cNvPr>
          <p:cNvSpPr>
            <a:spLocks noGrp="1"/>
          </p:cNvSpPr>
          <p:nvPr>
            <p:ph type="title"/>
          </p:nvPr>
        </p:nvSpPr>
        <p:spPr>
          <a:xfrm>
            <a:off x="838200" y="365126"/>
            <a:ext cx="10515600" cy="814318"/>
          </a:xfrm>
        </p:spPr>
        <p:txBody>
          <a:bodyPr>
            <a:normAutofit fontScale="90000"/>
          </a:bodyPr>
          <a:lstStyle/>
          <a:p>
            <a:pPr algn="ctr"/>
            <a:r>
              <a:rPr lang="en-NZ" b="1" dirty="0"/>
              <a:t>MARKING SCHEDULE</a:t>
            </a:r>
            <a:br>
              <a:rPr lang="en-NZ" b="1" dirty="0"/>
            </a:br>
            <a:r>
              <a:rPr lang="en-NZ" sz="1300" b="1" dirty="0"/>
              <a:t>A= 3A or 2A, 1M       M=1A. 2M or 1A, 1M, 1E             E= 1A, 2E               NA= any 2 at A, M, E</a:t>
            </a:r>
            <a:br>
              <a:rPr lang="en-NZ" sz="1300" dirty="0"/>
            </a:br>
            <a:endParaRPr lang="en-NZ" sz="1300" b="1" dirty="0"/>
          </a:p>
        </p:txBody>
      </p:sp>
      <p:graphicFrame>
        <p:nvGraphicFramePr>
          <p:cNvPr id="4" name="Content Placeholder 3">
            <a:extLst>
              <a:ext uri="{FF2B5EF4-FFF2-40B4-BE49-F238E27FC236}">
                <a16:creationId xmlns:a16="http://schemas.microsoft.com/office/drawing/2014/main" id="{69F9868A-A046-447B-9717-C95453417547}"/>
              </a:ext>
            </a:extLst>
          </p:cNvPr>
          <p:cNvGraphicFramePr>
            <a:graphicFrameLocks noGrp="1"/>
          </p:cNvGraphicFramePr>
          <p:nvPr>
            <p:ph idx="1"/>
            <p:extLst>
              <p:ext uri="{D42A27DB-BD31-4B8C-83A1-F6EECF244321}">
                <p14:modId xmlns:p14="http://schemas.microsoft.com/office/powerpoint/2010/main" val="4157689495"/>
              </p:ext>
            </p:extLst>
          </p:nvPr>
        </p:nvGraphicFramePr>
        <p:xfrm>
          <a:off x="1010478" y="1179444"/>
          <a:ext cx="10515783" cy="5505257"/>
        </p:xfrm>
        <a:graphic>
          <a:graphicData uri="http://schemas.openxmlformats.org/drawingml/2006/table">
            <a:tbl>
              <a:tblPr bandRow="1">
                <a:tableStyleId>{5C22544A-7EE6-4342-B048-85BDC9FD1C3A}</a:tableStyleId>
              </a:tblPr>
              <a:tblGrid>
                <a:gridCol w="3505508">
                  <a:extLst>
                    <a:ext uri="{9D8B030D-6E8A-4147-A177-3AD203B41FA5}">
                      <a16:colId xmlns:a16="http://schemas.microsoft.com/office/drawing/2014/main" val="3038298207"/>
                    </a:ext>
                  </a:extLst>
                </a:gridCol>
                <a:gridCol w="3506250">
                  <a:extLst>
                    <a:ext uri="{9D8B030D-6E8A-4147-A177-3AD203B41FA5}">
                      <a16:colId xmlns:a16="http://schemas.microsoft.com/office/drawing/2014/main" val="2712450434"/>
                    </a:ext>
                  </a:extLst>
                </a:gridCol>
                <a:gridCol w="3504025">
                  <a:extLst>
                    <a:ext uri="{9D8B030D-6E8A-4147-A177-3AD203B41FA5}">
                      <a16:colId xmlns:a16="http://schemas.microsoft.com/office/drawing/2014/main" val="2751268623"/>
                    </a:ext>
                  </a:extLst>
                </a:gridCol>
              </a:tblGrid>
              <a:tr h="337882">
                <a:tc>
                  <a:txBody>
                    <a:bodyPr/>
                    <a:lstStyle/>
                    <a:p>
                      <a:pPr algn="ctr">
                        <a:lnSpc>
                          <a:spcPct val="115000"/>
                        </a:lnSpc>
                        <a:spcBef>
                          <a:spcPts val="300"/>
                        </a:spcBef>
                        <a:spcAft>
                          <a:spcPts val="300"/>
                        </a:spcAft>
                      </a:pPr>
                      <a:r>
                        <a:rPr lang="en-NZ" sz="1200" b="1" dirty="0">
                          <a:effectLst/>
                          <a:latin typeface="Tahoma" panose="020B0604030504040204" pitchFamily="34" charset="0"/>
                          <a:ea typeface="Tahoma" panose="020B0604030504040204" pitchFamily="34" charset="0"/>
                          <a:cs typeface="Tahoma" panose="020B0604030504040204" pitchFamily="34" charset="0"/>
                        </a:rPr>
                        <a:t>Evidence for Achievement </a:t>
                      </a:r>
                    </a:p>
                  </a:txBody>
                  <a:tcPr marL="63446" marR="63446" marT="0" marB="0"/>
                </a:tc>
                <a:tc>
                  <a:txBody>
                    <a:bodyPr/>
                    <a:lstStyle/>
                    <a:p>
                      <a:pPr algn="ctr">
                        <a:lnSpc>
                          <a:spcPct val="115000"/>
                        </a:lnSpc>
                        <a:spcBef>
                          <a:spcPts val="300"/>
                        </a:spcBef>
                        <a:spcAft>
                          <a:spcPts val="300"/>
                        </a:spcAft>
                      </a:pPr>
                      <a:r>
                        <a:rPr lang="en-NZ" sz="1200" b="1" dirty="0">
                          <a:effectLst/>
                          <a:latin typeface="Tahoma" panose="020B0604030504040204" pitchFamily="34" charset="0"/>
                          <a:ea typeface="Tahoma" panose="020B0604030504040204" pitchFamily="34" charset="0"/>
                          <a:cs typeface="Tahoma" panose="020B0604030504040204" pitchFamily="34" charset="0"/>
                        </a:rPr>
                        <a:t>Evidence for Achievement with Merit</a:t>
                      </a:r>
                    </a:p>
                  </a:txBody>
                  <a:tcPr marL="63446" marR="63446" marT="0" marB="0"/>
                </a:tc>
                <a:tc>
                  <a:txBody>
                    <a:bodyPr/>
                    <a:lstStyle/>
                    <a:p>
                      <a:pPr algn="ctr">
                        <a:lnSpc>
                          <a:spcPct val="115000"/>
                        </a:lnSpc>
                        <a:spcBef>
                          <a:spcPts val="300"/>
                        </a:spcBef>
                        <a:spcAft>
                          <a:spcPts val="300"/>
                        </a:spcAft>
                      </a:pPr>
                      <a:r>
                        <a:rPr lang="en-NZ" sz="1200" b="1" dirty="0">
                          <a:effectLst/>
                          <a:latin typeface="Tahoma" panose="020B0604030504040204" pitchFamily="34" charset="0"/>
                          <a:ea typeface="Tahoma" panose="020B0604030504040204" pitchFamily="34" charset="0"/>
                          <a:cs typeface="Tahoma" panose="020B0604030504040204" pitchFamily="34" charset="0"/>
                        </a:rPr>
                        <a:t>Evidence for Achievement with Excellence</a:t>
                      </a:r>
                    </a:p>
                  </a:txBody>
                  <a:tcPr marL="63446" marR="63446" marT="0" marB="0"/>
                </a:tc>
                <a:extLst>
                  <a:ext uri="{0D108BD9-81ED-4DB2-BD59-A6C34878D82A}">
                    <a16:rowId xmlns:a16="http://schemas.microsoft.com/office/drawing/2014/main" val="1245060988"/>
                  </a:ext>
                </a:extLst>
              </a:tr>
              <a:tr h="1054993">
                <a:tc>
                  <a:txBody>
                    <a:bodyPr/>
                    <a:lstStyle/>
                    <a:p>
                      <a:pPr>
                        <a:lnSpc>
                          <a:spcPct val="115000"/>
                        </a:lnSpc>
                        <a:spcBef>
                          <a:spcPts val="200"/>
                        </a:spcBef>
                        <a:spcAft>
                          <a:spcPts val="200"/>
                        </a:spcAft>
                      </a:pPr>
                      <a:r>
                        <a:rPr lang="en-NZ" sz="1200" b="0" dirty="0">
                          <a:effectLst/>
                          <a:latin typeface="Tahoma" panose="020B0604030504040204" pitchFamily="34" charset="0"/>
                          <a:ea typeface="Tahoma" panose="020B0604030504040204" pitchFamily="34" charset="0"/>
                          <a:cs typeface="Tahoma" panose="020B0604030504040204" pitchFamily="34" charset="0"/>
                        </a:rPr>
                        <a:t>The student analyses a significant contemporary event from a geographic perspective. This means that the student:</a:t>
                      </a:r>
                    </a:p>
                    <a:p>
                      <a:pPr algn="ctr">
                        <a:lnSpc>
                          <a:spcPct val="115000"/>
                        </a:lnSpc>
                        <a:spcBef>
                          <a:spcPts val="300"/>
                        </a:spcBef>
                        <a:spcAft>
                          <a:spcPts val="300"/>
                        </a:spcAft>
                      </a:pPr>
                      <a:r>
                        <a:rPr lang="en-NZ" sz="1200" b="0" dirty="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tc>
                  <a:txBody>
                    <a:bodyPr/>
                    <a:lstStyle/>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The student analyses, in depth, a significant contemporary event from a geographic perspective. This means that the student:</a:t>
                      </a:r>
                    </a:p>
                    <a:p>
                      <a:pPr algn="ctr">
                        <a:lnSpc>
                          <a:spcPct val="115000"/>
                        </a:lnSpc>
                        <a:spcBef>
                          <a:spcPts val="300"/>
                        </a:spcBef>
                        <a:spcAft>
                          <a:spcPts val="300"/>
                        </a:spcAft>
                      </a:pPr>
                      <a:r>
                        <a:rPr lang="en-NZ" sz="1200" b="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tc>
                  <a:txBody>
                    <a:bodyPr/>
                    <a:lstStyle/>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The student analyses comprehensively a significant contemporary event from a geographic perspective. This means that the student:</a:t>
                      </a:r>
                    </a:p>
                    <a:p>
                      <a:pPr algn="ctr">
                        <a:lnSpc>
                          <a:spcPct val="115000"/>
                        </a:lnSpc>
                        <a:spcBef>
                          <a:spcPts val="300"/>
                        </a:spcBef>
                        <a:spcAft>
                          <a:spcPts val="300"/>
                        </a:spcAft>
                      </a:pPr>
                      <a:r>
                        <a:rPr lang="en-NZ" sz="1200" b="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extLst>
                  <a:ext uri="{0D108BD9-81ED-4DB2-BD59-A6C34878D82A}">
                    <a16:rowId xmlns:a16="http://schemas.microsoft.com/office/drawing/2014/main" val="3075077799"/>
                  </a:ext>
                </a:extLst>
              </a:tr>
              <a:tr h="1915703">
                <a:tc>
                  <a:txBody>
                    <a:bodyPr/>
                    <a:lstStyle/>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TASK 1</a:t>
                      </a:r>
                    </a:p>
                    <a:p>
                      <a:pPr>
                        <a:lnSpc>
                          <a:spcPct val="115000"/>
                        </a:lnSpc>
                        <a:spcBef>
                          <a:spcPts val="400"/>
                        </a:spcBef>
                        <a:spcAft>
                          <a:spcPts val="400"/>
                        </a:spcAft>
                      </a:pPr>
                      <a:r>
                        <a:rPr lang="en-NZ" sz="1200" b="0">
                          <a:effectLst/>
                          <a:latin typeface="Tahoma" panose="020B0604030504040204" pitchFamily="34" charset="0"/>
                          <a:ea typeface="Tahoma" panose="020B0604030504040204" pitchFamily="34" charset="0"/>
                          <a:cs typeface="Tahoma" panose="020B0604030504040204" pitchFamily="34" charset="0"/>
                        </a:rPr>
                        <a:t>Outlines the nature of the event from a geographic perspective, such as the spatial nature of the event, interaction between people and the environment, and characteristics of the natural and/or cultural features that make up the event.</a:t>
                      </a:r>
                    </a:p>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tc>
                  <a:txBody>
                    <a:bodyPr/>
                    <a:lstStyle/>
                    <a:p>
                      <a:pPr>
                        <a:lnSpc>
                          <a:spcPct val="115000"/>
                        </a:lnSpc>
                        <a:spcBef>
                          <a:spcPts val="200"/>
                        </a:spcBef>
                        <a:spcAft>
                          <a:spcPts val="200"/>
                        </a:spcAft>
                      </a:pPr>
                      <a:r>
                        <a:rPr lang="en-NZ" sz="1200" b="0" dirty="0">
                          <a:effectLst/>
                          <a:latin typeface="Tahoma" panose="020B0604030504040204" pitchFamily="34" charset="0"/>
                          <a:ea typeface="Tahoma" panose="020B0604030504040204" pitchFamily="34" charset="0"/>
                          <a:cs typeface="Tahoma" panose="020B0604030504040204" pitchFamily="34" charset="0"/>
                        </a:rPr>
                        <a:t>Task 1 – marked as achieved only</a:t>
                      </a:r>
                    </a:p>
                  </a:txBody>
                  <a:tcPr marL="63446" marR="63446" marT="0" marB="0"/>
                </a:tc>
                <a:tc>
                  <a:txBody>
                    <a:bodyPr/>
                    <a:lstStyle/>
                    <a:p>
                      <a:pPr>
                        <a:lnSpc>
                          <a:spcPct val="115000"/>
                        </a:lnSpc>
                        <a:spcBef>
                          <a:spcPts val="200"/>
                        </a:spcBef>
                        <a:spcAft>
                          <a:spcPts val="200"/>
                        </a:spcAft>
                      </a:pPr>
                      <a:r>
                        <a:rPr lang="en-NZ" sz="1200" b="0" dirty="0">
                          <a:effectLst/>
                          <a:latin typeface="Tahoma" panose="020B0604030504040204" pitchFamily="34" charset="0"/>
                          <a:ea typeface="Tahoma" panose="020B0604030504040204" pitchFamily="34" charset="0"/>
                          <a:cs typeface="Tahoma" panose="020B0604030504040204" pitchFamily="34" charset="0"/>
                        </a:rPr>
                        <a:t>Task 1 – marked as achieved only</a:t>
                      </a:r>
                    </a:p>
                  </a:txBody>
                  <a:tcPr marL="63446" marR="63446" marT="0" marB="0"/>
                </a:tc>
                <a:extLst>
                  <a:ext uri="{0D108BD9-81ED-4DB2-BD59-A6C34878D82A}">
                    <a16:rowId xmlns:a16="http://schemas.microsoft.com/office/drawing/2014/main" val="490480385"/>
                  </a:ext>
                </a:extLst>
              </a:tr>
              <a:tr h="2196679">
                <a:tc>
                  <a:txBody>
                    <a:bodyPr/>
                    <a:lstStyle/>
                    <a:p>
                      <a:pPr>
                        <a:lnSpc>
                          <a:spcPct val="115000"/>
                        </a:lnSpc>
                        <a:spcBef>
                          <a:spcPts val="400"/>
                        </a:spcBef>
                        <a:spcAft>
                          <a:spcPts val="400"/>
                        </a:spcAft>
                        <a:tabLst>
                          <a:tab pos="457200" algn="l"/>
                        </a:tabLst>
                      </a:pPr>
                      <a:r>
                        <a:rPr lang="en-NZ" sz="1200" b="0">
                          <a:effectLst/>
                          <a:latin typeface="Tahoma" panose="020B0604030504040204" pitchFamily="34" charset="0"/>
                          <a:ea typeface="Tahoma" panose="020B0604030504040204" pitchFamily="34" charset="0"/>
                          <a:cs typeface="Tahoma" panose="020B0604030504040204" pitchFamily="34" charset="0"/>
                        </a:rPr>
                        <a:t>TASK 2</a:t>
                      </a:r>
                    </a:p>
                    <a:p>
                      <a:pPr>
                        <a:lnSpc>
                          <a:spcPct val="115000"/>
                        </a:lnSpc>
                        <a:spcBef>
                          <a:spcPts val="400"/>
                        </a:spcBef>
                        <a:spcAft>
                          <a:spcPts val="400"/>
                        </a:spcAft>
                      </a:pPr>
                      <a:r>
                        <a:rPr lang="en-NZ" sz="1200" b="0">
                          <a:effectLst/>
                          <a:latin typeface="Tahoma" panose="020B0604030504040204" pitchFamily="34" charset="0"/>
                          <a:ea typeface="Tahoma" panose="020B0604030504040204" pitchFamily="34" charset="0"/>
                          <a:cs typeface="Tahoma" panose="020B0604030504040204" pitchFamily="34" charset="0"/>
                        </a:rPr>
                        <a:t>Explains the planning and decision-making process</a:t>
                      </a:r>
                    </a:p>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tc>
                  <a:txBody>
                    <a:bodyPr/>
                    <a:lstStyle/>
                    <a:p>
                      <a:pPr>
                        <a:lnSpc>
                          <a:spcPct val="115000"/>
                        </a:lnSpc>
                        <a:spcBef>
                          <a:spcPts val="400"/>
                        </a:spcBef>
                        <a:spcAft>
                          <a:spcPts val="400"/>
                        </a:spcAft>
                        <a:tabLst>
                          <a:tab pos="457200" algn="l"/>
                        </a:tabLst>
                      </a:pPr>
                      <a:r>
                        <a:rPr lang="en-NZ" sz="1200" b="0">
                          <a:effectLst/>
                          <a:latin typeface="Tahoma" panose="020B0604030504040204" pitchFamily="34" charset="0"/>
                          <a:ea typeface="Tahoma" panose="020B0604030504040204" pitchFamily="34" charset="0"/>
                          <a:cs typeface="Tahoma" panose="020B0604030504040204" pitchFamily="34" charset="0"/>
                        </a:rPr>
                        <a:t>TASK 2</a:t>
                      </a:r>
                    </a:p>
                    <a:p>
                      <a:pPr>
                        <a:lnSpc>
                          <a:spcPct val="115000"/>
                        </a:lnSpc>
                        <a:spcBef>
                          <a:spcPts val="400"/>
                        </a:spcBef>
                        <a:spcAft>
                          <a:spcPts val="400"/>
                        </a:spcAft>
                      </a:pPr>
                      <a:r>
                        <a:rPr lang="en-NZ" sz="1200" b="0">
                          <a:effectLst/>
                          <a:latin typeface="Tahoma" panose="020B0604030504040204" pitchFamily="34" charset="0"/>
                          <a:ea typeface="Tahoma" panose="020B0604030504040204" pitchFamily="34" charset="0"/>
                          <a:cs typeface="Tahoma" panose="020B0604030504040204" pitchFamily="34" charset="0"/>
                        </a:rPr>
                        <a:t>explains in detail the planning and decision-making involved in the event</a:t>
                      </a:r>
                    </a:p>
                    <a:p>
                      <a:pPr>
                        <a:lnSpc>
                          <a:spcPct val="115000"/>
                        </a:lnSpc>
                        <a:spcBef>
                          <a:spcPts val="200"/>
                        </a:spcBef>
                        <a:spcAft>
                          <a:spcPts val="200"/>
                        </a:spcAft>
                      </a:pPr>
                      <a:r>
                        <a:rPr lang="en-NZ" sz="1200" b="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tc>
                  <a:txBody>
                    <a:bodyPr/>
                    <a:lstStyle/>
                    <a:p>
                      <a:pPr>
                        <a:lnSpc>
                          <a:spcPct val="115000"/>
                        </a:lnSpc>
                        <a:spcBef>
                          <a:spcPts val="400"/>
                        </a:spcBef>
                        <a:spcAft>
                          <a:spcPts val="400"/>
                        </a:spcAft>
                        <a:tabLst>
                          <a:tab pos="457200" algn="l"/>
                        </a:tabLst>
                      </a:pPr>
                      <a:r>
                        <a:rPr lang="en-NZ" sz="1200" b="0" dirty="0">
                          <a:effectLst/>
                          <a:latin typeface="Tahoma" panose="020B0604030504040204" pitchFamily="34" charset="0"/>
                          <a:ea typeface="Tahoma" panose="020B0604030504040204" pitchFamily="34" charset="0"/>
                          <a:cs typeface="Tahoma" panose="020B0604030504040204" pitchFamily="34" charset="0"/>
                        </a:rPr>
                        <a:t>TASK 2</a:t>
                      </a:r>
                    </a:p>
                    <a:p>
                      <a:pPr>
                        <a:lnSpc>
                          <a:spcPct val="115000"/>
                        </a:lnSpc>
                        <a:spcBef>
                          <a:spcPts val="400"/>
                        </a:spcBef>
                        <a:spcAft>
                          <a:spcPts val="400"/>
                        </a:spcAft>
                      </a:pPr>
                      <a:r>
                        <a:rPr lang="en-NZ" sz="1200" b="0" dirty="0">
                          <a:effectLst/>
                          <a:latin typeface="Tahoma" panose="020B0604030504040204" pitchFamily="34" charset="0"/>
                          <a:ea typeface="Tahoma" panose="020B0604030504040204" pitchFamily="34" charset="0"/>
                          <a:cs typeface="Tahoma" panose="020B0604030504040204" pitchFamily="34" charset="0"/>
                        </a:rPr>
                        <a:t>explains in detail and evaluates the planning and decision making involved in the event. The evaluation must indicate the effectiveness of the components of the planning and decision-making. This may, for example, include how people’s values, perceptions, and perspectives influenced decision-making processes </a:t>
                      </a:r>
                    </a:p>
                    <a:p>
                      <a:pPr>
                        <a:lnSpc>
                          <a:spcPct val="115000"/>
                        </a:lnSpc>
                        <a:spcBef>
                          <a:spcPts val="200"/>
                        </a:spcBef>
                        <a:spcAft>
                          <a:spcPts val="200"/>
                        </a:spcAft>
                      </a:pPr>
                      <a:r>
                        <a:rPr lang="en-NZ" sz="1200" b="0" dirty="0">
                          <a:effectLst/>
                          <a:latin typeface="Tahoma" panose="020B0604030504040204" pitchFamily="34" charset="0"/>
                          <a:ea typeface="Tahoma" panose="020B0604030504040204" pitchFamily="34" charset="0"/>
                          <a:cs typeface="Tahoma" panose="020B0604030504040204" pitchFamily="34" charset="0"/>
                        </a:rPr>
                        <a:t> </a:t>
                      </a:r>
                    </a:p>
                  </a:txBody>
                  <a:tcPr marL="63446" marR="63446" marT="0" marB="0"/>
                </a:tc>
                <a:extLst>
                  <a:ext uri="{0D108BD9-81ED-4DB2-BD59-A6C34878D82A}">
                    <a16:rowId xmlns:a16="http://schemas.microsoft.com/office/drawing/2014/main" val="684323532"/>
                  </a:ext>
                </a:extLst>
              </a:tr>
            </a:tbl>
          </a:graphicData>
        </a:graphic>
      </p:graphicFrame>
    </p:spTree>
    <p:extLst>
      <p:ext uri="{BB962C8B-B14F-4D97-AF65-F5344CB8AC3E}">
        <p14:creationId xmlns:p14="http://schemas.microsoft.com/office/powerpoint/2010/main" val="141215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33E69A-3079-43BD-B2C5-8D9CB7870737}"/>
              </a:ext>
            </a:extLst>
          </p:cNvPr>
          <p:cNvGraphicFramePr>
            <a:graphicFrameLocks noGrp="1"/>
          </p:cNvGraphicFramePr>
          <p:nvPr>
            <p:extLst>
              <p:ext uri="{D42A27DB-BD31-4B8C-83A1-F6EECF244321}">
                <p14:modId xmlns:p14="http://schemas.microsoft.com/office/powerpoint/2010/main" val="2340588905"/>
              </p:ext>
            </p:extLst>
          </p:nvPr>
        </p:nvGraphicFramePr>
        <p:xfrm>
          <a:off x="773723" y="942535"/>
          <a:ext cx="10860259" cy="5534216"/>
        </p:xfrm>
        <a:graphic>
          <a:graphicData uri="http://schemas.openxmlformats.org/drawingml/2006/table">
            <a:tbl>
              <a:tblPr bandRow="1">
                <a:tableStyleId>{5C22544A-7EE6-4342-B048-85BDC9FD1C3A}</a:tableStyleId>
              </a:tblPr>
              <a:tblGrid>
                <a:gridCol w="3620341">
                  <a:extLst>
                    <a:ext uri="{9D8B030D-6E8A-4147-A177-3AD203B41FA5}">
                      <a16:colId xmlns:a16="http://schemas.microsoft.com/office/drawing/2014/main" val="2853945785"/>
                    </a:ext>
                  </a:extLst>
                </a:gridCol>
                <a:gridCol w="3621108">
                  <a:extLst>
                    <a:ext uri="{9D8B030D-6E8A-4147-A177-3AD203B41FA5}">
                      <a16:colId xmlns:a16="http://schemas.microsoft.com/office/drawing/2014/main" val="113771923"/>
                    </a:ext>
                  </a:extLst>
                </a:gridCol>
                <a:gridCol w="3618810">
                  <a:extLst>
                    <a:ext uri="{9D8B030D-6E8A-4147-A177-3AD203B41FA5}">
                      <a16:colId xmlns:a16="http://schemas.microsoft.com/office/drawing/2014/main" val="517569922"/>
                    </a:ext>
                  </a:extLst>
                </a:gridCol>
              </a:tblGrid>
              <a:tr h="5020943">
                <a:tc>
                  <a:txBody>
                    <a:bodyPr/>
                    <a:lstStyle/>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TASK 3</a:t>
                      </a:r>
                    </a:p>
                    <a:p>
                      <a:pPr>
                        <a:lnSpc>
                          <a:spcPct val="115000"/>
                        </a:lnSpc>
                        <a:spcBef>
                          <a:spcPts val="400"/>
                        </a:spcBef>
                        <a:spcAft>
                          <a:spcPts val="400"/>
                        </a:spcAft>
                      </a:pPr>
                      <a:r>
                        <a:rPr lang="en-NZ" sz="1200" dirty="0">
                          <a:effectLst/>
                          <a:latin typeface="Tahoma" panose="020B0604030504040204" pitchFamily="34" charset="0"/>
                          <a:ea typeface="Tahoma" panose="020B0604030504040204" pitchFamily="34" charset="0"/>
                          <a:cs typeface="Tahoma" panose="020B0604030504040204" pitchFamily="34" charset="0"/>
                        </a:rPr>
                        <a:t>Identifies and explains the social, economic and/or environmental impacts of this event</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AND uses geographic terminology and concepts</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AND supports their analysis with relevant evidence. This may include visual material such as diagrams, graphs, tables, and other appropriate visual media.</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 </a:t>
                      </a:r>
                    </a:p>
                  </a:txBody>
                  <a:tcPr marL="68560" marR="68560" marT="0" marB="0"/>
                </a:tc>
                <a:tc>
                  <a:txBody>
                    <a:bodyPr/>
                    <a:lstStyle/>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TASK 3</a:t>
                      </a:r>
                    </a:p>
                    <a:p>
                      <a:pPr>
                        <a:lnSpc>
                          <a:spcPct val="115000"/>
                        </a:lnSpc>
                        <a:spcBef>
                          <a:spcPts val="400"/>
                        </a:spcBef>
                        <a:spcAft>
                          <a:spcPts val="400"/>
                        </a:spcAft>
                      </a:pPr>
                      <a:r>
                        <a:rPr lang="en-NZ" sz="1200" dirty="0">
                          <a:effectLst/>
                          <a:latin typeface="Tahoma" panose="020B0604030504040204" pitchFamily="34" charset="0"/>
                          <a:ea typeface="Tahoma" panose="020B0604030504040204" pitchFamily="34" charset="0"/>
                          <a:cs typeface="Tahoma" panose="020B0604030504040204" pitchFamily="34" charset="0"/>
                        </a:rPr>
                        <a:t>Explains in detail the social, economic and/or environmental impacts of the event. These could include both positive and negative impacts</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AND uses appropriate geographic terminology and concepts</a:t>
                      </a:r>
                    </a:p>
                    <a:p>
                      <a:pPr>
                        <a:lnSpc>
                          <a:spcPct val="115000"/>
                        </a:lnSpc>
                        <a:spcBef>
                          <a:spcPts val="400"/>
                        </a:spcBef>
                        <a:spcAft>
                          <a:spcPts val="400"/>
                        </a:spcAft>
                      </a:pPr>
                      <a:r>
                        <a:rPr lang="en-NZ" sz="1200" dirty="0">
                          <a:effectLst/>
                          <a:latin typeface="Tahoma" panose="020B0604030504040204" pitchFamily="34" charset="0"/>
                          <a:ea typeface="Tahoma" panose="020B0604030504040204" pitchFamily="34" charset="0"/>
                          <a:cs typeface="Tahoma" panose="020B0604030504040204" pitchFamily="34" charset="0"/>
                        </a:rPr>
                        <a:t>AND supports their in-depth analysis with relevant detailed evidence that may include visual material such as diagrams, graphs, tables, and other appropriate visual media.</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 </a:t>
                      </a:r>
                    </a:p>
                  </a:txBody>
                  <a:tcPr marL="68560" marR="68560" marT="0" marB="0"/>
                </a:tc>
                <a:tc>
                  <a:txBody>
                    <a:bodyPr/>
                    <a:lstStyle/>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TASK 3</a:t>
                      </a:r>
                    </a:p>
                    <a:p>
                      <a:pPr>
                        <a:lnSpc>
                          <a:spcPct val="115000"/>
                        </a:lnSpc>
                        <a:spcBef>
                          <a:spcPts val="400"/>
                        </a:spcBef>
                        <a:spcAft>
                          <a:spcPts val="400"/>
                        </a:spcAft>
                      </a:pPr>
                      <a:r>
                        <a:rPr lang="en-NZ" sz="1200" dirty="0">
                          <a:effectLst/>
                          <a:latin typeface="Tahoma" panose="020B0604030504040204" pitchFamily="34" charset="0"/>
                          <a:ea typeface="Tahoma" panose="020B0604030504040204" pitchFamily="34" charset="0"/>
                          <a:cs typeface="Tahoma" panose="020B0604030504040204" pitchFamily="34" charset="0"/>
                        </a:rPr>
                        <a:t>Explains in detail and evaluates the social, economic, and/or environmental impacts of the event. This could include a discussion of both positive and/or negative impacts. The evaluation should include a judgement as to the significance of the impact, or comparison of the level of impact the event has on the different aspects </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AND consistently uses appropriate geographic terminology and concepts throughout their analysis</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AND supports their analysis and evaluation with a range of relevant detailed evidence that may include diagrams, graphs, tables, and other appropriate visual media. Their significance is explained and shows insight</a:t>
                      </a:r>
                    </a:p>
                    <a:p>
                      <a:pPr>
                        <a:lnSpc>
                          <a:spcPct val="115000"/>
                        </a:lnSpc>
                        <a:spcBef>
                          <a:spcPts val="200"/>
                        </a:spcBef>
                        <a:spcAft>
                          <a:spcPts val="200"/>
                        </a:spcAft>
                      </a:pPr>
                      <a:r>
                        <a:rPr lang="en-NZ" sz="1200" dirty="0">
                          <a:effectLst/>
                          <a:latin typeface="Tahoma" panose="020B0604030504040204" pitchFamily="34" charset="0"/>
                          <a:ea typeface="Tahoma" panose="020B0604030504040204" pitchFamily="34" charset="0"/>
                          <a:cs typeface="Tahoma" panose="020B0604030504040204" pitchFamily="34" charset="0"/>
                        </a:rPr>
                        <a:t> </a:t>
                      </a:r>
                    </a:p>
                    <a:p>
                      <a:pPr>
                        <a:lnSpc>
                          <a:spcPct val="115000"/>
                        </a:lnSpc>
                        <a:spcBef>
                          <a:spcPts val="200"/>
                        </a:spcBef>
                        <a:spcAft>
                          <a:spcPts val="200"/>
                        </a:spcAft>
                      </a:pPr>
                      <a:r>
                        <a:rPr lang="en-NZ" sz="1200" dirty="0">
                          <a:effectLst/>
                          <a:latin typeface="Tahoma" panose="020B0604030504040204" pitchFamily="34" charset="0"/>
                          <a:ea typeface="Tahoma" panose="020B0604030504040204" pitchFamily="34" charset="0"/>
                          <a:cs typeface="Tahoma" panose="020B0604030504040204" pitchFamily="34" charset="0"/>
                        </a:rPr>
                        <a:t>Concepts may include how people’s values, perceptions, and perspectives influence decision-making processes. The student shows an understanding of the concept that there is an interaction of all anticipated impacts of the event and that this is a fundamental part of planning and decision-making. </a:t>
                      </a:r>
                    </a:p>
                    <a:p>
                      <a:pPr>
                        <a:lnSpc>
                          <a:spcPct val="115000"/>
                        </a:lnSpc>
                        <a:spcBef>
                          <a:spcPts val="400"/>
                        </a:spcBef>
                        <a:spcAft>
                          <a:spcPts val="400"/>
                        </a:spcAft>
                        <a:tabLst>
                          <a:tab pos="457200" algn="l"/>
                        </a:tabLst>
                      </a:pPr>
                      <a:r>
                        <a:rPr lang="en-NZ" sz="1200" dirty="0">
                          <a:effectLst/>
                          <a:latin typeface="Tahoma" panose="020B0604030504040204" pitchFamily="34" charset="0"/>
                          <a:ea typeface="Tahoma" panose="020B0604030504040204" pitchFamily="34" charset="0"/>
                          <a:cs typeface="Tahoma" panose="020B0604030504040204" pitchFamily="34" charset="0"/>
                        </a:rPr>
                        <a:t> </a:t>
                      </a:r>
                    </a:p>
                  </a:txBody>
                  <a:tcPr marL="68560" marR="68560" marT="0" marB="0"/>
                </a:tc>
                <a:extLst>
                  <a:ext uri="{0D108BD9-81ED-4DB2-BD59-A6C34878D82A}">
                    <a16:rowId xmlns:a16="http://schemas.microsoft.com/office/drawing/2014/main" val="300716975"/>
                  </a:ext>
                </a:extLst>
              </a:tr>
            </a:tbl>
          </a:graphicData>
        </a:graphic>
      </p:graphicFrame>
      <p:sp>
        <p:nvSpPr>
          <p:cNvPr id="3" name="Title 2">
            <a:extLst>
              <a:ext uri="{FF2B5EF4-FFF2-40B4-BE49-F238E27FC236}">
                <a16:creationId xmlns:a16="http://schemas.microsoft.com/office/drawing/2014/main" id="{6F1AB802-A116-48B7-A145-A1C346A9751B}"/>
              </a:ext>
            </a:extLst>
          </p:cNvPr>
          <p:cNvSpPr>
            <a:spLocks noGrp="1"/>
          </p:cNvSpPr>
          <p:nvPr>
            <p:ph type="title"/>
          </p:nvPr>
        </p:nvSpPr>
        <p:spPr>
          <a:xfrm>
            <a:off x="838200" y="219352"/>
            <a:ext cx="10515600" cy="577410"/>
          </a:xfrm>
        </p:spPr>
        <p:txBody>
          <a:bodyPr>
            <a:normAutofit fontScale="90000"/>
          </a:bodyPr>
          <a:lstStyle/>
          <a:p>
            <a:pPr algn="ctr"/>
            <a:r>
              <a:rPr lang="en-NZ" b="1" dirty="0"/>
              <a:t>MARKING SCHEDULE (CONTINUED)</a:t>
            </a:r>
            <a:br>
              <a:rPr lang="en-NZ" b="1" dirty="0"/>
            </a:br>
            <a:r>
              <a:rPr lang="en-NZ" sz="1300" b="1" dirty="0"/>
              <a:t>A= 3A or 2A, 1M       M=1A. 2M or 1A, 1M, 1E             E= 1A, 2E               NA= any 2 at A, M, E</a:t>
            </a:r>
          </a:p>
        </p:txBody>
      </p:sp>
    </p:spTree>
    <p:extLst>
      <p:ext uri="{BB962C8B-B14F-4D97-AF65-F5344CB8AC3E}">
        <p14:creationId xmlns:p14="http://schemas.microsoft.com/office/powerpoint/2010/main" val="158574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41E41B-64FD-4049-B55D-3CCA3B6FAB52}"/>
              </a:ext>
            </a:extLst>
          </p:cNvPr>
          <p:cNvSpPr>
            <a:spLocks noGrp="1"/>
          </p:cNvSpPr>
          <p:nvPr>
            <p:ph type="title"/>
          </p:nvPr>
        </p:nvSpPr>
        <p:spPr>
          <a:xfrm>
            <a:off x="804672" y="640080"/>
            <a:ext cx="3282696" cy="5257800"/>
          </a:xfrm>
        </p:spPr>
        <p:txBody>
          <a:bodyPr>
            <a:normAutofit/>
          </a:bodyPr>
          <a:lstStyle/>
          <a:p>
            <a:r>
              <a:rPr lang="en-NZ" sz="3700" dirty="0">
                <a:solidFill>
                  <a:schemeClr val="bg1"/>
                </a:solidFill>
              </a:rPr>
              <a:t>QUEENSTOWN WINTER FESTIVAL 2021</a:t>
            </a:r>
          </a:p>
        </p:txBody>
      </p:sp>
      <p:sp>
        <p:nvSpPr>
          <p:cNvPr id="3" name="Content Placeholder 2">
            <a:extLst>
              <a:ext uri="{FF2B5EF4-FFF2-40B4-BE49-F238E27FC236}">
                <a16:creationId xmlns:a16="http://schemas.microsoft.com/office/drawing/2014/main" id="{9F7F7195-EDD0-4947-BD14-46DDF06E0835}"/>
              </a:ext>
            </a:extLst>
          </p:cNvPr>
          <p:cNvSpPr>
            <a:spLocks noGrp="1"/>
          </p:cNvSpPr>
          <p:nvPr>
            <p:ph idx="1"/>
          </p:nvPr>
        </p:nvSpPr>
        <p:spPr>
          <a:xfrm>
            <a:off x="5362674" y="640080"/>
            <a:ext cx="6024654" cy="5257800"/>
          </a:xfrm>
        </p:spPr>
        <p:txBody>
          <a:bodyPr anchor="ctr">
            <a:normAutofit/>
          </a:bodyPr>
          <a:lstStyle/>
          <a:p>
            <a:pPr marL="0" indent="0">
              <a:buNone/>
            </a:pPr>
            <a:r>
              <a:rPr lang="en-NZ" sz="2400" b="1" i="0" dirty="0">
                <a:effectLst/>
                <a:latin typeface="futura-pt"/>
              </a:rPr>
              <a:t>Welcome to Winter 2021</a:t>
            </a:r>
          </a:p>
          <a:p>
            <a:pPr marL="0" indent="0">
              <a:buNone/>
            </a:pPr>
            <a:endParaRPr lang="en-NZ" sz="2400" b="1" i="0" dirty="0">
              <a:effectLst/>
              <a:latin typeface="futura-pt"/>
            </a:endParaRPr>
          </a:p>
          <a:p>
            <a:r>
              <a:rPr lang="en-NZ" sz="2400" b="0" i="0" dirty="0">
                <a:effectLst/>
                <a:latin typeface="futura-pt"/>
              </a:rPr>
              <a:t>The coolest season is almost here. While Winter Festival is on hold this year, there is still plenty to celebrate about winter! </a:t>
            </a:r>
          </a:p>
          <a:p>
            <a:pPr marL="0" indent="0">
              <a:buNone/>
            </a:pPr>
            <a:endParaRPr lang="en-NZ" sz="2400" b="0" i="0" dirty="0">
              <a:effectLst/>
              <a:latin typeface="futura-pt"/>
            </a:endParaRPr>
          </a:p>
          <a:p>
            <a:r>
              <a:rPr lang="en-NZ" sz="2400" b="0" i="0" dirty="0">
                <a:effectLst/>
                <a:latin typeface="futura-pt"/>
              </a:rPr>
              <a:t>Mark 2-4 July 2021 in your diaries and gather your mates because Queenstown will be the place to be. ‘Welcome to Winter 2021’ is going to be an action packed three days, celebrating all there is to love about the snowy season ❄️⛷️</a:t>
            </a:r>
          </a:p>
          <a:p>
            <a:pPr marL="0" indent="0">
              <a:buNone/>
            </a:pPr>
            <a:endParaRPr lang="en-NZ" sz="2400" dirty="0"/>
          </a:p>
        </p:txBody>
      </p:sp>
    </p:spTree>
    <p:extLst>
      <p:ext uri="{BB962C8B-B14F-4D97-AF65-F5344CB8AC3E}">
        <p14:creationId xmlns:p14="http://schemas.microsoft.com/office/powerpoint/2010/main" val="46956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41E41B-64FD-4049-B55D-3CCA3B6FAB52}"/>
              </a:ext>
            </a:extLst>
          </p:cNvPr>
          <p:cNvSpPr>
            <a:spLocks noGrp="1"/>
          </p:cNvSpPr>
          <p:nvPr>
            <p:ph type="title"/>
          </p:nvPr>
        </p:nvSpPr>
        <p:spPr>
          <a:xfrm>
            <a:off x="718686" y="5091762"/>
            <a:ext cx="8856238" cy="1264588"/>
          </a:xfrm>
        </p:spPr>
        <p:txBody>
          <a:bodyPr vert="horz" lIns="91440" tIns="45720" rIns="91440" bIns="45720" rtlCol="0" anchor="ctr">
            <a:normAutofit/>
          </a:bodyPr>
          <a:lstStyle/>
          <a:p>
            <a:pPr algn="r"/>
            <a:r>
              <a:rPr lang="en-US" sz="4100" dirty="0">
                <a:solidFill>
                  <a:srgbClr val="FFFFFF"/>
                </a:solidFill>
              </a:rPr>
              <a:t>QUEENSTOWN WINTER FESTIVAL 2022</a:t>
            </a:r>
          </a:p>
        </p:txBody>
      </p:sp>
      <p:pic>
        <p:nvPicPr>
          <p:cNvPr id="5" name="Content Placeholder 4">
            <a:extLst>
              <a:ext uri="{FF2B5EF4-FFF2-40B4-BE49-F238E27FC236}">
                <a16:creationId xmlns:a16="http://schemas.microsoft.com/office/drawing/2014/main" id="{E8B4C0A3-C058-CD6D-A467-921D2E78483B}"/>
              </a:ext>
            </a:extLst>
          </p:cNvPr>
          <p:cNvPicPr>
            <a:picLocks noGrp="1" noChangeAspect="1"/>
          </p:cNvPicPr>
          <p:nvPr>
            <p:ph idx="1"/>
          </p:nvPr>
        </p:nvPicPr>
        <p:blipFill rotWithShape="1">
          <a:blip r:embed="rId2"/>
          <a:srcRect t="6332" r="-1" b="-1"/>
          <a:stretch/>
        </p:blipFill>
        <p:spPr>
          <a:xfrm>
            <a:off x="320040" y="320040"/>
            <a:ext cx="11548872" cy="4462272"/>
          </a:xfrm>
          <a:prstGeom prst="rect">
            <a:avLst/>
          </a:prstGeom>
        </p:spPr>
      </p:pic>
      <p:cxnSp>
        <p:nvCxnSpPr>
          <p:cNvPr id="19" name="Straight Connector 1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9B0D8-079E-4182-B43E-E212ED158013}"/>
              </a:ext>
            </a:extLst>
          </p:cNvPr>
          <p:cNvPicPr>
            <a:picLocks noChangeAspect="1"/>
          </p:cNvPicPr>
          <p:nvPr/>
        </p:nvPicPr>
        <p:blipFill rotWithShape="1">
          <a:blip r:embed="rId2"/>
          <a:srcRect l="43457" t="13690" r="10515" b="13169"/>
          <a:stretch/>
        </p:blipFill>
        <p:spPr>
          <a:xfrm>
            <a:off x="6283572" y="1690688"/>
            <a:ext cx="5542670" cy="4951827"/>
          </a:xfrm>
          <a:prstGeom prst="rect">
            <a:avLst/>
          </a:prstGeom>
        </p:spPr>
      </p:pic>
      <p:pic>
        <p:nvPicPr>
          <p:cNvPr id="3" name="Picture 2">
            <a:extLst>
              <a:ext uri="{FF2B5EF4-FFF2-40B4-BE49-F238E27FC236}">
                <a16:creationId xmlns:a16="http://schemas.microsoft.com/office/drawing/2014/main" id="{847875A5-F7F8-4311-BC87-532EB74BFC18}"/>
              </a:ext>
            </a:extLst>
          </p:cNvPr>
          <p:cNvPicPr>
            <a:picLocks noChangeAspect="1"/>
          </p:cNvPicPr>
          <p:nvPr/>
        </p:nvPicPr>
        <p:blipFill rotWithShape="1">
          <a:blip r:embed="rId3"/>
          <a:srcRect l="38076" t="14240" r="19578" b="7055"/>
          <a:stretch/>
        </p:blipFill>
        <p:spPr>
          <a:xfrm>
            <a:off x="838200" y="1702190"/>
            <a:ext cx="4738777" cy="4951827"/>
          </a:xfrm>
          <a:prstGeom prst="rect">
            <a:avLst/>
          </a:prstGeom>
        </p:spPr>
      </p:pic>
      <p:sp>
        <p:nvSpPr>
          <p:cNvPr id="4" name="Title 3">
            <a:extLst>
              <a:ext uri="{FF2B5EF4-FFF2-40B4-BE49-F238E27FC236}">
                <a16:creationId xmlns:a16="http://schemas.microsoft.com/office/drawing/2014/main" id="{6EAB599E-8FC8-4460-92AB-47C6DE9BF2E9}"/>
              </a:ext>
            </a:extLst>
          </p:cNvPr>
          <p:cNvSpPr>
            <a:spLocks noGrp="1"/>
          </p:cNvSpPr>
          <p:nvPr>
            <p:ph type="title"/>
          </p:nvPr>
        </p:nvSpPr>
        <p:spPr/>
        <p:txBody>
          <a:bodyPr/>
          <a:lstStyle/>
          <a:p>
            <a:pPr algn="ctr"/>
            <a:r>
              <a:rPr lang="en-NZ" dirty="0"/>
              <a:t>Location of Queenstown</a:t>
            </a:r>
          </a:p>
        </p:txBody>
      </p:sp>
      <p:sp>
        <p:nvSpPr>
          <p:cNvPr id="5" name="Content Placeholder 4">
            <a:extLst>
              <a:ext uri="{FF2B5EF4-FFF2-40B4-BE49-F238E27FC236}">
                <a16:creationId xmlns:a16="http://schemas.microsoft.com/office/drawing/2014/main" id="{68E04D2C-99AC-49C4-BE10-C988EF6751D4}"/>
              </a:ext>
            </a:extLst>
          </p:cNvPr>
          <p:cNvSpPr>
            <a:spLocks noGrp="1"/>
          </p:cNvSpPr>
          <p:nvPr>
            <p:ph idx="1"/>
          </p:nvPr>
        </p:nvSpPr>
        <p:spPr>
          <a:xfrm>
            <a:off x="838200" y="1825624"/>
            <a:ext cx="10515600" cy="4828393"/>
          </a:xfrm>
        </p:spPr>
        <p:txBody>
          <a:bodyPr/>
          <a:lstStyle/>
          <a:p>
            <a:endParaRPr lang="en-NZ" dirty="0"/>
          </a:p>
        </p:txBody>
      </p:sp>
    </p:spTree>
    <p:extLst>
      <p:ext uri="{BB962C8B-B14F-4D97-AF65-F5344CB8AC3E}">
        <p14:creationId xmlns:p14="http://schemas.microsoft.com/office/powerpoint/2010/main" val="85965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1F833-4676-48AD-8A42-5731FDE62DD8}"/>
              </a:ext>
            </a:extLst>
          </p:cNvPr>
          <p:cNvPicPr>
            <a:picLocks noChangeAspect="1"/>
          </p:cNvPicPr>
          <p:nvPr/>
        </p:nvPicPr>
        <p:blipFill rotWithShape="1">
          <a:blip r:embed="rId2"/>
          <a:srcRect l="38276" t="20077" r="7672" b="15249"/>
          <a:stretch/>
        </p:blipFill>
        <p:spPr>
          <a:xfrm>
            <a:off x="1266496" y="178520"/>
            <a:ext cx="9659007" cy="6500959"/>
          </a:xfrm>
          <a:prstGeom prst="rect">
            <a:avLst/>
          </a:prstGeom>
        </p:spPr>
      </p:pic>
    </p:spTree>
    <p:extLst>
      <p:ext uri="{BB962C8B-B14F-4D97-AF65-F5344CB8AC3E}">
        <p14:creationId xmlns:p14="http://schemas.microsoft.com/office/powerpoint/2010/main" val="82332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6BEDB-C886-403F-B609-EB0315E3A320}"/>
              </a:ext>
            </a:extLst>
          </p:cNvPr>
          <p:cNvPicPr>
            <a:picLocks noChangeAspect="1"/>
          </p:cNvPicPr>
          <p:nvPr/>
        </p:nvPicPr>
        <p:blipFill rotWithShape="1">
          <a:blip r:embed="rId2"/>
          <a:srcRect l="21231" t="20293" r="21538" b="6235"/>
          <a:stretch/>
        </p:blipFill>
        <p:spPr>
          <a:xfrm>
            <a:off x="1503680" y="112766"/>
            <a:ext cx="9228241" cy="6663954"/>
          </a:xfrm>
          <a:prstGeom prst="rect">
            <a:avLst/>
          </a:prstGeom>
        </p:spPr>
      </p:pic>
    </p:spTree>
    <p:extLst>
      <p:ext uri="{BB962C8B-B14F-4D97-AF65-F5344CB8AC3E}">
        <p14:creationId xmlns:p14="http://schemas.microsoft.com/office/powerpoint/2010/main" val="232558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9D1D-D7AA-42D1-B127-4106E18B1AB3}"/>
              </a:ext>
            </a:extLst>
          </p:cNvPr>
          <p:cNvSpPr>
            <a:spLocks noGrp="1"/>
          </p:cNvSpPr>
          <p:nvPr>
            <p:ph type="title"/>
          </p:nvPr>
        </p:nvSpPr>
        <p:spPr>
          <a:xfrm>
            <a:off x="838200" y="365125"/>
            <a:ext cx="10515600" cy="727951"/>
          </a:xfrm>
        </p:spPr>
        <p:txBody>
          <a:bodyPr>
            <a:normAutofit fontScale="90000"/>
          </a:bodyPr>
          <a:lstStyle/>
          <a:p>
            <a:br>
              <a:rPr lang="en-NZ" dirty="0"/>
            </a:br>
            <a:r>
              <a:rPr lang="en-NZ" b="1" dirty="0"/>
              <a:t>Development of Tourism in Queenstown is a Cultural Process  (as it involves human activity)</a:t>
            </a:r>
          </a:p>
        </p:txBody>
      </p:sp>
      <p:sp>
        <p:nvSpPr>
          <p:cNvPr id="3" name="Content Placeholder 2">
            <a:extLst>
              <a:ext uri="{FF2B5EF4-FFF2-40B4-BE49-F238E27FC236}">
                <a16:creationId xmlns:a16="http://schemas.microsoft.com/office/drawing/2014/main" id="{B2817D71-B522-4E12-8C86-3FC8598C6DD9}"/>
              </a:ext>
            </a:extLst>
          </p:cNvPr>
          <p:cNvSpPr>
            <a:spLocks noGrp="1"/>
          </p:cNvSpPr>
          <p:nvPr>
            <p:ph idx="1"/>
          </p:nvPr>
        </p:nvSpPr>
        <p:spPr/>
        <p:txBody>
          <a:bodyPr>
            <a:normAutofit lnSpcReduction="10000"/>
          </a:bodyPr>
          <a:lstStyle/>
          <a:p>
            <a:r>
              <a:rPr lang="en-NZ" dirty="0"/>
              <a:t>External in November: One essay to write along with annotated map</a:t>
            </a:r>
          </a:p>
          <a:p>
            <a:r>
              <a:rPr lang="en-NZ" dirty="0"/>
              <a:t>Questions over the past five years are either TEMPORAL or SPATIAL or BOTH.</a:t>
            </a:r>
          </a:p>
          <a:p>
            <a:r>
              <a:rPr lang="en-NZ" dirty="0"/>
              <a:t>We will study the Queenstown Winter Festival and Queenstown Tourism Development at the same time giving you information to complete the next achievement standard on the Global Pattern of ‘International Tourism and Covid-19’.  Your case study will be Queenstown.</a:t>
            </a:r>
          </a:p>
          <a:p>
            <a:r>
              <a:rPr lang="en-NZ" dirty="0"/>
              <a:t>So as we study this internal on QWF you are also learning about information for your next internal and the external on cultural processes.  Does this make sense??</a:t>
            </a:r>
          </a:p>
          <a:p>
            <a:pPr marL="0" indent="0">
              <a:buNone/>
            </a:pPr>
            <a:endParaRPr lang="en-NZ" dirty="0"/>
          </a:p>
        </p:txBody>
      </p:sp>
    </p:spTree>
    <p:extLst>
      <p:ext uri="{BB962C8B-B14F-4D97-AF65-F5344CB8AC3E}">
        <p14:creationId xmlns:p14="http://schemas.microsoft.com/office/powerpoint/2010/main" val="187883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A28B-55E2-43D9-BD2F-BA6F47FF8581}"/>
              </a:ext>
            </a:extLst>
          </p:cNvPr>
          <p:cNvSpPr>
            <a:spLocks noGrp="1"/>
          </p:cNvSpPr>
          <p:nvPr>
            <p:ph type="title"/>
          </p:nvPr>
        </p:nvSpPr>
        <p:spPr/>
        <p:txBody>
          <a:bodyPr>
            <a:normAutofit/>
          </a:bodyPr>
          <a:lstStyle/>
          <a:p>
            <a:r>
              <a:rPr lang="en-NZ" b="1" dirty="0"/>
              <a:t>Pre-European History</a:t>
            </a:r>
            <a:br>
              <a:rPr lang="en-NZ" dirty="0"/>
            </a:br>
            <a:r>
              <a:rPr lang="en-NZ" sz="1300" dirty="0">
                <a:hlinkClick r:id="rId2">
                  <a:extLst>
                    <a:ext uri="{A12FA001-AC4F-418D-AE19-62706E023703}">
                      <ahyp:hlinkClr xmlns:ahyp="http://schemas.microsoft.com/office/drawing/2018/hyperlinkcolor" val="tx"/>
                    </a:ext>
                  </a:extLst>
                </a:hlinkClick>
              </a:rPr>
              <a:t>https://experiencequeenstown.com/news/a-short-history-of-queenstown/</a:t>
            </a:r>
            <a:endParaRPr lang="en-NZ" sz="1300" dirty="0"/>
          </a:p>
        </p:txBody>
      </p:sp>
      <p:sp>
        <p:nvSpPr>
          <p:cNvPr id="3" name="Content Placeholder 2">
            <a:extLst>
              <a:ext uri="{FF2B5EF4-FFF2-40B4-BE49-F238E27FC236}">
                <a16:creationId xmlns:a16="http://schemas.microsoft.com/office/drawing/2014/main" id="{30793255-3D5F-40C9-9CB4-0F73340AACC2}"/>
              </a:ext>
            </a:extLst>
          </p:cNvPr>
          <p:cNvSpPr>
            <a:spLocks noGrp="1"/>
          </p:cNvSpPr>
          <p:nvPr>
            <p:ph idx="1"/>
          </p:nvPr>
        </p:nvSpPr>
        <p:spPr/>
        <p:txBody>
          <a:bodyPr>
            <a:normAutofit fontScale="92500"/>
          </a:bodyPr>
          <a:lstStyle/>
          <a:p>
            <a:r>
              <a:rPr lang="en-US" dirty="0"/>
              <a:t>Polynesians first hunted in the Queenstown area in </a:t>
            </a:r>
            <a:r>
              <a:rPr lang="en-US" b="1" dirty="0"/>
              <a:t>1200AD</a:t>
            </a:r>
            <a:r>
              <a:rPr lang="en-US" dirty="0"/>
              <a:t>, but found it a bit cold for permanent settlement. Māori also travelled to Queenstown from the West Coast in search of food, stone and </a:t>
            </a:r>
            <a:r>
              <a:rPr lang="en-US" dirty="0" err="1"/>
              <a:t>fibre</a:t>
            </a:r>
            <a:r>
              <a:rPr lang="en-US" dirty="0"/>
              <a:t>. They used the area as a resting place and hunted the now extinct moa though they also found the region a bit too cold to live in year-round. </a:t>
            </a:r>
          </a:p>
          <a:p>
            <a:r>
              <a:rPr lang="en-US" dirty="0"/>
              <a:t>At the head of the lake, near modern day </a:t>
            </a:r>
            <a:r>
              <a:rPr lang="en-US" dirty="0" err="1"/>
              <a:t>Glenorchy</a:t>
            </a:r>
            <a:r>
              <a:rPr lang="en-US" dirty="0"/>
              <a:t>, Māori </a:t>
            </a:r>
            <a:r>
              <a:rPr lang="en-US" dirty="0" err="1"/>
              <a:t>travellers</a:t>
            </a:r>
            <a:r>
              <a:rPr lang="en-US" dirty="0"/>
              <a:t> found pounamu (greenstone). The highly prized pounamu was used to create tools and beautiful ornaments. Carved pounamu pendants are still popular today and are often presented as a special gift, or as a symbolic keepsake for a </a:t>
            </a:r>
            <a:r>
              <a:rPr lang="en-US" dirty="0" err="1"/>
              <a:t>traveller</a:t>
            </a:r>
            <a:r>
              <a:rPr lang="en-US" dirty="0"/>
              <a:t>. </a:t>
            </a:r>
          </a:p>
          <a:p>
            <a:r>
              <a:rPr lang="en-US" dirty="0"/>
              <a:t>The Māori name for Queenstown is </a:t>
            </a:r>
            <a:r>
              <a:rPr lang="en-US" b="1" dirty="0" err="1"/>
              <a:t>Tāhuna</a:t>
            </a:r>
            <a:r>
              <a:rPr lang="en-US" dirty="0"/>
              <a:t>, meaning shallow bay.</a:t>
            </a:r>
          </a:p>
          <a:p>
            <a:pPr marL="0" indent="0">
              <a:buNone/>
            </a:pPr>
            <a:endParaRPr lang="en-NZ" dirty="0"/>
          </a:p>
        </p:txBody>
      </p:sp>
    </p:spTree>
    <p:extLst>
      <p:ext uri="{BB962C8B-B14F-4D97-AF65-F5344CB8AC3E}">
        <p14:creationId xmlns:p14="http://schemas.microsoft.com/office/powerpoint/2010/main" val="2351180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44E8181B06E4F9CF50B1FDEC36F09" ma:contentTypeVersion="13" ma:contentTypeDescription="Create a new document." ma:contentTypeScope="" ma:versionID="370504e6a40c2555363a1106179febc5">
  <xsd:schema xmlns:xsd="http://www.w3.org/2001/XMLSchema" xmlns:xs="http://www.w3.org/2001/XMLSchema" xmlns:p="http://schemas.microsoft.com/office/2006/metadata/properties" xmlns:ns3="6c1a85ca-a93b-4bff-85ac-04cfd6b4c1f6" xmlns:ns4="d2ec8960-f3dc-489e-a5d4-b233c337a9fc" targetNamespace="http://schemas.microsoft.com/office/2006/metadata/properties" ma:root="true" ma:fieldsID="5d11875c48e7531d8373747c1315e408" ns3:_="" ns4:_="">
    <xsd:import namespace="6c1a85ca-a93b-4bff-85ac-04cfd6b4c1f6"/>
    <xsd:import namespace="d2ec8960-f3dc-489e-a5d4-b233c337a9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a85ca-a93b-4bff-85ac-04cfd6b4c1f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c8960-f3dc-489e-a5d4-b233c337a9f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362874-44DA-448C-A6AA-75946D1909E8}">
  <ds:schemaRefs>
    <ds:schemaRef ds:uri="http://schemas.microsoft.com/sharepoint/v3/contenttype/forms"/>
  </ds:schemaRefs>
</ds:datastoreItem>
</file>

<file path=customXml/itemProps2.xml><?xml version="1.0" encoding="utf-8"?>
<ds:datastoreItem xmlns:ds="http://schemas.openxmlformats.org/officeDocument/2006/customXml" ds:itemID="{B6ABF2AB-5434-44A9-99AD-B56C77017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a85ca-a93b-4bff-85ac-04cfd6b4c1f6"/>
    <ds:schemaRef ds:uri="d2ec8960-f3dc-489e-a5d4-b233c337a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D472F8-FC01-43D9-807D-4B84C84E9B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122</TotalTime>
  <Words>2557</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futura-pt</vt:lpstr>
      <vt:lpstr>Tahoma</vt:lpstr>
      <vt:lpstr>Office Theme</vt:lpstr>
      <vt:lpstr>AS 91428</vt:lpstr>
      <vt:lpstr>QUEENSTOWN WINTER FESTIVAL</vt:lpstr>
      <vt:lpstr>QUEENSTOWN WINTER FESTIVAL 2021</vt:lpstr>
      <vt:lpstr>QUEENSTOWN WINTER FESTIVAL 2022</vt:lpstr>
      <vt:lpstr>Location of Queenstown</vt:lpstr>
      <vt:lpstr>PowerPoint Presentation</vt:lpstr>
      <vt:lpstr>PowerPoint Presentation</vt:lpstr>
      <vt:lpstr> Development of Tourism in Queenstown is a Cultural Process  (as it involves human activity)</vt:lpstr>
      <vt:lpstr>Pre-European History https://experiencequeenstown.com/news/a-short-history-of-queenstown/</vt:lpstr>
      <vt:lpstr>Pastoral History</vt:lpstr>
      <vt:lpstr>Gold</vt:lpstr>
      <vt:lpstr>PowerPoint Presentation</vt:lpstr>
      <vt:lpstr>Tourism</vt:lpstr>
      <vt:lpstr>Ngai Tahu Tourism  https://www.ngaitahutourism.co.nz/</vt:lpstr>
      <vt:lpstr>1975 – The first Queenstown Winter Festival https://www.rnz.co.nz/news/national/247703/queenstown-winter-festival-turns-40</vt:lpstr>
      <vt:lpstr>1975 – The first Queenstown Winter Festival https://www.rnz.co.nz/news/national/247703/queenstown-winter-festival-turns-40</vt:lpstr>
      <vt:lpstr>1990s – Queenstown Winter Festival</vt:lpstr>
      <vt:lpstr>Queenstown Winter Festival (article written 20 June 2014 - https://www.rnz.co.nz/news/national/247703/queenstown-winter-festival-turns-40)</vt:lpstr>
      <vt:lpstr>Queenstown Winter Festival (continued) (article written 20 June 2014 - https://www.rnz.co.nz/news/national/247703/queenstown-winter-festival-turns-40)</vt:lpstr>
      <vt:lpstr> QUEENSTOWN WINTER FESTIVAL 2019 PROGRAMME https://www.winterfestival.co.nz/programme </vt:lpstr>
      <vt:lpstr>PowerPoint Presentation</vt:lpstr>
      <vt:lpstr>AS 91428 - 3 UE reading credits   </vt:lpstr>
      <vt:lpstr>MARKING SCHEDULE A= 3A or 2A, 1M       M=1A. 2M or 1A, 1M, 1E             E= 1A, 2E               NA= any 2 at A, M, E </vt:lpstr>
      <vt:lpstr>MARKING SCHEDULE (CONTINUED) A= 3A or 2A, 1M       M=1A. 2M or 1A, 1M, 1E             E= 1A, 2E               NA= any 2 at A, M,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91428</dc:title>
  <dc:creator>Maria Connolly</dc:creator>
  <cp:lastModifiedBy>Maria Connolly</cp:lastModifiedBy>
  <cp:revision>2</cp:revision>
  <dcterms:created xsi:type="dcterms:W3CDTF">2020-05-24T03:59:32Z</dcterms:created>
  <dcterms:modified xsi:type="dcterms:W3CDTF">2022-06-19T23:26:26Z</dcterms:modified>
</cp:coreProperties>
</file>