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88" r:id="rId4"/>
    <p:sldId id="283" r:id="rId5"/>
    <p:sldId id="289" r:id="rId6"/>
    <p:sldId id="275" r:id="rId7"/>
    <p:sldId id="280" r:id="rId8"/>
    <p:sldId id="257" r:id="rId9"/>
    <p:sldId id="285" r:id="rId10"/>
    <p:sldId id="284" r:id="rId11"/>
    <p:sldId id="290" r:id="rId12"/>
    <p:sldId id="293" r:id="rId13"/>
    <p:sldId id="282" r:id="rId14"/>
    <p:sldId id="281" r:id="rId15"/>
    <p:sldId id="274" r:id="rId16"/>
    <p:sldId id="272" r:id="rId17"/>
    <p:sldId id="305" r:id="rId18"/>
    <p:sldId id="301" r:id="rId19"/>
    <p:sldId id="302" r:id="rId20"/>
    <p:sldId id="303" r:id="rId21"/>
    <p:sldId id="286" r:id="rId22"/>
    <p:sldId id="287"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3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8A02A-7BC1-4787-BC07-C297CA33809F}" type="datetimeFigureOut">
              <a:rPr lang="en-NZ" smtClean="0"/>
              <a:t>12/04/2020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6F7DA-795C-49A5-905A-5F28F420ABEF}" type="slidenum">
              <a:rPr lang="en-NZ" smtClean="0"/>
              <a:t>‹#›</a:t>
            </a:fld>
            <a:endParaRPr lang="en-NZ"/>
          </a:p>
        </p:txBody>
      </p:sp>
    </p:spTree>
    <p:extLst>
      <p:ext uri="{BB962C8B-B14F-4D97-AF65-F5344CB8AC3E}">
        <p14:creationId xmlns:p14="http://schemas.microsoft.com/office/powerpoint/2010/main" val="119507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C5A4338-712C-43E4-9C33-F0283EA7B0EF}" type="datetimeFigureOut">
              <a:rPr lang="en-NZ" smtClean="0"/>
              <a:t>12/04/2020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10595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C5A4338-712C-43E4-9C33-F0283EA7B0EF}" type="datetimeFigureOut">
              <a:rPr lang="en-NZ" smtClean="0"/>
              <a:t>12/04/2020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103249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C5A4338-712C-43E4-9C33-F0283EA7B0EF}" type="datetimeFigureOut">
              <a:rPr lang="en-NZ" smtClean="0"/>
              <a:t>12/04/2020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1706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C5A4338-712C-43E4-9C33-F0283EA7B0EF}" type="datetimeFigureOut">
              <a:rPr lang="en-NZ" smtClean="0"/>
              <a:t>12/04/2020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10320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A4338-712C-43E4-9C33-F0283EA7B0EF}" type="datetimeFigureOut">
              <a:rPr lang="en-NZ" smtClean="0"/>
              <a:t>12/04/2020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374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C5A4338-712C-43E4-9C33-F0283EA7B0EF}" type="datetimeFigureOut">
              <a:rPr lang="en-NZ" smtClean="0"/>
              <a:t>12/04/2020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216042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C5A4338-712C-43E4-9C33-F0283EA7B0EF}" type="datetimeFigureOut">
              <a:rPr lang="en-NZ" smtClean="0"/>
              <a:t>12/04/2020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173766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C5A4338-712C-43E4-9C33-F0283EA7B0EF}" type="datetimeFigureOut">
              <a:rPr lang="en-NZ" smtClean="0"/>
              <a:t>12/04/2020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37044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A4338-712C-43E4-9C33-F0283EA7B0EF}" type="datetimeFigureOut">
              <a:rPr lang="en-NZ" smtClean="0"/>
              <a:t>12/04/2020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239060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A4338-712C-43E4-9C33-F0283EA7B0EF}" type="datetimeFigureOut">
              <a:rPr lang="en-NZ" smtClean="0"/>
              <a:t>12/04/2020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3295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A4338-712C-43E4-9C33-F0283EA7B0EF}" type="datetimeFigureOut">
              <a:rPr lang="en-NZ" smtClean="0"/>
              <a:t>12/04/2020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CC320C5-EE8C-4CC4-ABAB-B0E5FC97ACA3}" type="slidenum">
              <a:rPr lang="en-NZ" smtClean="0"/>
              <a:t>‹#›</a:t>
            </a:fld>
            <a:endParaRPr lang="en-NZ"/>
          </a:p>
        </p:txBody>
      </p:sp>
    </p:spTree>
    <p:extLst>
      <p:ext uri="{BB962C8B-B14F-4D97-AF65-F5344CB8AC3E}">
        <p14:creationId xmlns:p14="http://schemas.microsoft.com/office/powerpoint/2010/main" val="291391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A4338-712C-43E4-9C33-F0283EA7B0EF}" type="datetimeFigureOut">
              <a:rPr lang="en-NZ" smtClean="0"/>
              <a:t>12/04/2020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320C5-EE8C-4CC4-ABAB-B0E5FC97ACA3}" type="slidenum">
              <a:rPr lang="en-NZ" smtClean="0"/>
              <a:t>‹#›</a:t>
            </a:fld>
            <a:endParaRPr lang="en-NZ"/>
          </a:p>
        </p:txBody>
      </p:sp>
    </p:spTree>
    <p:extLst>
      <p:ext uri="{BB962C8B-B14F-4D97-AF65-F5344CB8AC3E}">
        <p14:creationId xmlns:p14="http://schemas.microsoft.com/office/powerpoint/2010/main" val="90974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cities/2016/sep/14/mecca-hajj-pilgrims-tourism" TargetMode="External"/><Relationship Id="rId2" Type="http://schemas.openxmlformats.org/officeDocument/2006/relationships/hyperlink" Target="https://www.theatlantic.com/photo/2015/09/mecca-then-and-now-128-years-of-growth/408013/" TargetMode="External"/><Relationship Id="rId1" Type="http://schemas.openxmlformats.org/officeDocument/2006/relationships/slideLayout" Target="../slideLayouts/slideLayout2.xml"/><Relationship Id="rId4" Type="http://schemas.openxmlformats.org/officeDocument/2006/relationships/hyperlink" Target="https://www.theguardian.com/world/2015/sep/24/timeline-of-tragedies-in-mecca-during-hajj"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reload=9&amp;v=VMWgeSuHK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aljazeera.com/news/2020/04/praying-time-covid-19-world-largest-mosques-adapted-20040611260186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31" y="169817"/>
            <a:ext cx="11730445" cy="1397726"/>
          </a:xfrm>
        </p:spPr>
        <p:txBody>
          <a:bodyPr>
            <a:normAutofit fontScale="90000"/>
          </a:bodyPr>
          <a:lstStyle/>
          <a:p>
            <a:r>
              <a:rPr lang="en-NZ" b="1" dirty="0" smtClean="0"/>
              <a:t/>
            </a:r>
            <a:br>
              <a:rPr lang="en-NZ" b="1" dirty="0" smtClean="0"/>
            </a:br>
            <a:r>
              <a:rPr lang="en-NZ" b="1" dirty="0"/>
              <a:t/>
            </a:r>
            <a:br>
              <a:rPr lang="en-NZ" b="1" dirty="0"/>
            </a:br>
            <a:r>
              <a:rPr lang="en-NZ" sz="4900" b="1" dirty="0" smtClean="0"/>
              <a:t>The Hajj</a:t>
            </a:r>
            <a:r>
              <a:rPr lang="en-NZ" sz="4900" b="1" dirty="0" smtClean="0"/>
              <a:t>: The annual migration of pilgrims to Mecca, Saudi Arabia</a:t>
            </a:r>
            <a:endParaRPr lang="en-NZ" sz="4900" b="1" dirty="0"/>
          </a:p>
        </p:txBody>
      </p:sp>
      <p:sp>
        <p:nvSpPr>
          <p:cNvPr id="3" name="Subtitle 2"/>
          <p:cNvSpPr>
            <a:spLocks noGrp="1"/>
          </p:cNvSpPr>
          <p:nvPr>
            <p:ph type="subTitle" idx="1"/>
          </p:nvPr>
        </p:nvSpPr>
        <p:spPr/>
        <p:txBody>
          <a:bodyPr/>
          <a:lstStyle/>
          <a:p>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206" y="1567543"/>
            <a:ext cx="7014756" cy="4676504"/>
          </a:xfrm>
          <a:prstGeom prst="rect">
            <a:avLst/>
          </a:prstGeom>
        </p:spPr>
      </p:pic>
      <p:sp>
        <p:nvSpPr>
          <p:cNvPr id="4" name="Footer Placeholder 3"/>
          <p:cNvSpPr>
            <a:spLocks noGrp="1"/>
          </p:cNvSpPr>
          <p:nvPr>
            <p:ph type="ftr" sz="quarter" idx="11"/>
          </p:nvPr>
        </p:nvSpPr>
        <p:spPr>
          <a:xfrm>
            <a:off x="1867988" y="6356350"/>
            <a:ext cx="10097587" cy="365125"/>
          </a:xfrm>
        </p:spPr>
        <p:txBody>
          <a:bodyPr/>
          <a:lstStyle/>
          <a:p>
            <a:pPr algn="r"/>
            <a:r>
              <a:rPr lang="en-NZ" b="1" dirty="0" smtClean="0"/>
              <a:t> </a:t>
            </a:r>
            <a:r>
              <a:rPr lang="en-NZ" sz="1400" b="1" dirty="0" smtClean="0">
                <a:solidFill>
                  <a:schemeClr val="tx2"/>
                </a:solidFill>
              </a:rPr>
              <a:t>Created by </a:t>
            </a:r>
            <a:r>
              <a:rPr lang="en-NZ" sz="1400" b="1" dirty="0">
                <a:solidFill>
                  <a:schemeClr val="tx2"/>
                </a:solidFill>
              </a:rPr>
              <a:t>Nick Moyle, HOD Geography, Cashmere High School, April 2020</a:t>
            </a:r>
            <a:endParaRPr lang="en-NZ" sz="1400" dirty="0">
              <a:solidFill>
                <a:schemeClr val="tx2"/>
              </a:solidFill>
            </a:endParaRPr>
          </a:p>
        </p:txBody>
      </p:sp>
    </p:spTree>
    <p:extLst>
      <p:ext uri="{BB962C8B-B14F-4D97-AF65-F5344CB8AC3E}">
        <p14:creationId xmlns:p14="http://schemas.microsoft.com/office/powerpoint/2010/main" val="156474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9" y="138023"/>
            <a:ext cx="5405406" cy="47792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032" y="138023"/>
            <a:ext cx="6223019" cy="4779279"/>
          </a:xfrm>
          <a:prstGeom prst="rect">
            <a:avLst/>
          </a:prstGeom>
        </p:spPr>
      </p:pic>
      <p:sp>
        <p:nvSpPr>
          <p:cNvPr id="4" name="TextBox 3"/>
          <p:cNvSpPr txBox="1"/>
          <p:nvPr/>
        </p:nvSpPr>
        <p:spPr>
          <a:xfrm>
            <a:off x="483323" y="5133703"/>
            <a:ext cx="10685417" cy="2062103"/>
          </a:xfrm>
          <a:prstGeom prst="rect">
            <a:avLst/>
          </a:prstGeom>
          <a:noFill/>
        </p:spPr>
        <p:txBody>
          <a:bodyPr wrap="square" rtlCol="0">
            <a:spAutoFit/>
          </a:bodyPr>
          <a:lstStyle/>
          <a:p>
            <a:r>
              <a:rPr lang="en-NZ" sz="3200" dirty="0" smtClean="0"/>
              <a:t>Describe </a:t>
            </a:r>
            <a:r>
              <a:rPr lang="en-NZ" sz="3200" dirty="0"/>
              <a:t>the </a:t>
            </a:r>
            <a:r>
              <a:rPr lang="en-NZ" sz="3200" b="1" dirty="0"/>
              <a:t>relationship</a:t>
            </a:r>
            <a:r>
              <a:rPr lang="en-NZ" sz="3200" dirty="0"/>
              <a:t> between </a:t>
            </a:r>
            <a:r>
              <a:rPr lang="en-NZ" sz="3200" b="1" dirty="0"/>
              <a:t>relief</a:t>
            </a:r>
            <a:r>
              <a:rPr lang="en-NZ" sz="3200" dirty="0"/>
              <a:t> and </a:t>
            </a:r>
            <a:r>
              <a:rPr lang="en-NZ" sz="3200" b="1" dirty="0"/>
              <a:t>population density </a:t>
            </a:r>
            <a:r>
              <a:rPr lang="en-NZ" sz="3200" dirty="0"/>
              <a:t>in </a:t>
            </a:r>
            <a:r>
              <a:rPr lang="en-NZ" sz="3200" dirty="0" smtClean="0"/>
              <a:t>Saudi Arabia. </a:t>
            </a:r>
          </a:p>
          <a:p>
            <a:endParaRPr lang="en-NZ" sz="3200" dirty="0"/>
          </a:p>
          <a:p>
            <a:endParaRPr lang="en-NZ" sz="3200" dirty="0"/>
          </a:p>
        </p:txBody>
      </p:sp>
    </p:spTree>
    <p:extLst>
      <p:ext uri="{BB962C8B-B14F-4D97-AF65-F5344CB8AC3E}">
        <p14:creationId xmlns:p14="http://schemas.microsoft.com/office/powerpoint/2010/main" val="260195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548640"/>
            <a:ext cx="10754971" cy="4131049"/>
          </a:xfrm>
          <a:prstGeom prst="rect">
            <a:avLst/>
          </a:prstGeom>
        </p:spPr>
      </p:pic>
      <p:sp>
        <p:nvSpPr>
          <p:cNvPr id="3" name="TextBox 2"/>
          <p:cNvSpPr txBox="1"/>
          <p:nvPr/>
        </p:nvSpPr>
        <p:spPr>
          <a:xfrm>
            <a:off x="287383" y="4781006"/>
            <a:ext cx="11272795" cy="2923877"/>
          </a:xfrm>
          <a:prstGeom prst="rect">
            <a:avLst/>
          </a:prstGeom>
          <a:noFill/>
        </p:spPr>
        <p:txBody>
          <a:bodyPr wrap="square" rtlCol="0">
            <a:spAutoFit/>
          </a:bodyPr>
          <a:lstStyle/>
          <a:p>
            <a:pPr marL="457200" indent="-457200">
              <a:buFont typeface="Arial" panose="020B0604020202020204" pitchFamily="34" charset="0"/>
              <a:buChar char="•"/>
            </a:pPr>
            <a:r>
              <a:rPr lang="en-NZ" sz="2400" dirty="0" smtClean="0"/>
              <a:t>Which month receives the </a:t>
            </a:r>
            <a:r>
              <a:rPr lang="en-NZ" sz="2400" i="1" dirty="0" smtClean="0"/>
              <a:t>lowest precipitation </a:t>
            </a:r>
            <a:r>
              <a:rPr lang="en-NZ" sz="2400" dirty="0" smtClean="0"/>
              <a:t>in Mecca?</a:t>
            </a:r>
          </a:p>
          <a:p>
            <a:pPr marL="457200" indent="-457200">
              <a:buFont typeface="Arial" panose="020B0604020202020204" pitchFamily="34" charset="0"/>
              <a:buChar char="•"/>
            </a:pPr>
            <a:r>
              <a:rPr lang="en-NZ" sz="2400" dirty="0" smtClean="0"/>
              <a:t>In what </a:t>
            </a:r>
            <a:r>
              <a:rPr lang="en-NZ" sz="2400" i="1" dirty="0" smtClean="0"/>
              <a:t>season</a:t>
            </a:r>
            <a:r>
              <a:rPr lang="en-NZ" sz="2400" dirty="0" smtClean="0"/>
              <a:t> does Mecca receive the most precipitation</a:t>
            </a:r>
          </a:p>
          <a:p>
            <a:pPr marL="457200" indent="-457200">
              <a:buFont typeface="Arial" panose="020B0604020202020204" pitchFamily="34" charset="0"/>
              <a:buChar char="•"/>
            </a:pPr>
            <a:r>
              <a:rPr lang="en-NZ" sz="2400" dirty="0" smtClean="0"/>
              <a:t>What is the </a:t>
            </a:r>
            <a:r>
              <a:rPr lang="en-NZ" sz="2400" i="1" dirty="0" smtClean="0"/>
              <a:t>average annual rainfall </a:t>
            </a:r>
            <a:r>
              <a:rPr lang="en-NZ" sz="2400" dirty="0" smtClean="0"/>
              <a:t>in Mecca</a:t>
            </a:r>
            <a:r>
              <a:rPr lang="en-NZ" sz="2400" dirty="0" smtClean="0"/>
              <a:t>?</a:t>
            </a:r>
          </a:p>
          <a:p>
            <a:pPr marL="457200" indent="-457200">
              <a:buFont typeface="Arial" panose="020B0604020202020204" pitchFamily="34" charset="0"/>
              <a:buChar char="•"/>
            </a:pPr>
            <a:r>
              <a:rPr lang="en-NZ" sz="2400" dirty="0" smtClean="0"/>
              <a:t>Why might the lack of rainfall in Mecca be an issue for the </a:t>
            </a:r>
            <a:r>
              <a:rPr lang="en-NZ" sz="2400" smtClean="0"/>
              <a:t>city annually hosting </a:t>
            </a:r>
            <a:r>
              <a:rPr lang="en-NZ" sz="2400" dirty="0" smtClean="0"/>
              <a:t>two million pilgrims to Hajj?</a:t>
            </a:r>
            <a:r>
              <a:rPr lang="en-NZ" sz="2400" dirty="0" smtClean="0"/>
              <a:t>  </a:t>
            </a:r>
            <a:endParaRPr lang="en-NZ" sz="2400" dirty="0" smtClean="0"/>
          </a:p>
          <a:p>
            <a:pPr marL="457200" indent="-457200">
              <a:buFont typeface="Arial" panose="020B0604020202020204" pitchFamily="34" charset="0"/>
              <a:buChar char="•"/>
            </a:pPr>
            <a:endParaRPr lang="en-NZ" sz="3200" dirty="0" smtClean="0"/>
          </a:p>
          <a:p>
            <a:pPr marL="457200" indent="-457200">
              <a:buFont typeface="Arial" panose="020B0604020202020204" pitchFamily="34" charset="0"/>
              <a:buChar char="•"/>
            </a:pPr>
            <a:endParaRPr lang="en-NZ" sz="3200" dirty="0"/>
          </a:p>
        </p:txBody>
      </p:sp>
      <p:sp>
        <p:nvSpPr>
          <p:cNvPr id="4" name="TextBox 3"/>
          <p:cNvSpPr txBox="1"/>
          <p:nvPr/>
        </p:nvSpPr>
        <p:spPr>
          <a:xfrm>
            <a:off x="640080" y="0"/>
            <a:ext cx="10776857" cy="584775"/>
          </a:xfrm>
          <a:prstGeom prst="rect">
            <a:avLst/>
          </a:prstGeom>
          <a:noFill/>
        </p:spPr>
        <p:txBody>
          <a:bodyPr wrap="square" rtlCol="0">
            <a:spAutoFit/>
          </a:bodyPr>
          <a:lstStyle/>
          <a:p>
            <a:pPr algn="ctr"/>
            <a:r>
              <a:rPr lang="en-NZ" sz="3200" b="1" dirty="0" smtClean="0"/>
              <a:t>Climate graph - Mecca</a:t>
            </a:r>
            <a:endParaRPr lang="en-NZ" sz="3200" b="1" dirty="0"/>
          </a:p>
        </p:txBody>
      </p:sp>
    </p:spTree>
    <p:extLst>
      <p:ext uri="{BB962C8B-B14F-4D97-AF65-F5344CB8AC3E}">
        <p14:creationId xmlns:p14="http://schemas.microsoft.com/office/powerpoint/2010/main" val="2684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23" y="123939"/>
            <a:ext cx="10058400" cy="5453349"/>
          </a:xfrm>
          <a:prstGeom prst="rect">
            <a:avLst/>
          </a:prstGeom>
        </p:spPr>
      </p:pic>
      <p:sp>
        <p:nvSpPr>
          <p:cNvPr id="3" name="TextBox 2"/>
          <p:cNvSpPr txBox="1"/>
          <p:nvPr/>
        </p:nvSpPr>
        <p:spPr>
          <a:xfrm>
            <a:off x="444137" y="5812971"/>
            <a:ext cx="11338560" cy="1384995"/>
          </a:xfrm>
          <a:prstGeom prst="rect">
            <a:avLst/>
          </a:prstGeom>
          <a:noFill/>
        </p:spPr>
        <p:txBody>
          <a:bodyPr wrap="square" rtlCol="0">
            <a:spAutoFit/>
          </a:bodyPr>
          <a:lstStyle/>
          <a:p>
            <a:r>
              <a:rPr lang="en-NZ" sz="2800" dirty="0" smtClean="0"/>
              <a:t>Which </a:t>
            </a:r>
            <a:r>
              <a:rPr lang="en-NZ" sz="2800" i="1" dirty="0" smtClean="0"/>
              <a:t>region</a:t>
            </a:r>
            <a:r>
              <a:rPr lang="en-NZ" sz="2800" dirty="0" smtClean="0"/>
              <a:t> of the world provided the top 4 countries for the number of foreign pilgrims to Hajj in 2017?</a:t>
            </a:r>
          </a:p>
          <a:p>
            <a:r>
              <a:rPr lang="en-NZ" sz="2800" dirty="0" smtClean="0"/>
              <a:t> </a:t>
            </a:r>
            <a:endParaRPr lang="en-NZ" sz="2800" dirty="0"/>
          </a:p>
        </p:txBody>
      </p:sp>
    </p:spTree>
    <p:extLst>
      <p:ext uri="{BB962C8B-B14F-4D97-AF65-F5344CB8AC3E}">
        <p14:creationId xmlns:p14="http://schemas.microsoft.com/office/powerpoint/2010/main" val="3349050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5" y="0"/>
            <a:ext cx="9337663" cy="5322039"/>
          </a:xfrm>
          <a:prstGeom prst="rect">
            <a:avLst/>
          </a:prstGeom>
        </p:spPr>
      </p:pic>
      <p:sp>
        <p:nvSpPr>
          <p:cNvPr id="3" name="TextBox 2"/>
          <p:cNvSpPr txBox="1"/>
          <p:nvPr/>
        </p:nvSpPr>
        <p:spPr>
          <a:xfrm>
            <a:off x="91440" y="5434149"/>
            <a:ext cx="11630660" cy="1661993"/>
          </a:xfrm>
          <a:prstGeom prst="rect">
            <a:avLst/>
          </a:prstGeom>
          <a:noFill/>
        </p:spPr>
        <p:txBody>
          <a:bodyPr wrap="square" rtlCol="0">
            <a:spAutoFit/>
          </a:bodyPr>
          <a:lstStyle/>
          <a:p>
            <a:r>
              <a:rPr lang="en-NZ" sz="2800" dirty="0" smtClean="0"/>
              <a:t>Use </a:t>
            </a:r>
            <a:r>
              <a:rPr lang="en-NZ" sz="2800" dirty="0"/>
              <a:t>the frame in the next slide to draw  precis sketch of this scene. Include the </a:t>
            </a:r>
            <a:r>
              <a:rPr lang="en-NZ" sz="2800" dirty="0" smtClean="0"/>
              <a:t>man-made island, tall buildings, main road, beach and low-rise buildings east of the tall buildings in </a:t>
            </a:r>
            <a:r>
              <a:rPr lang="en-NZ" sz="2800" dirty="0"/>
              <a:t>your sketch.</a:t>
            </a:r>
          </a:p>
          <a:p>
            <a:endParaRPr lang="en-NZ" dirty="0"/>
          </a:p>
        </p:txBody>
      </p:sp>
    </p:spTree>
    <p:extLst>
      <p:ext uri="{BB962C8B-B14F-4D97-AF65-F5344CB8AC3E}">
        <p14:creationId xmlns:p14="http://schemas.microsoft.com/office/powerpoint/2010/main" val="2828291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88641"/>
            <a:ext cx="10629900" cy="780430"/>
          </a:xfrm>
        </p:spPr>
        <p:txBody>
          <a:bodyPr>
            <a:normAutofit/>
          </a:bodyPr>
          <a:lstStyle/>
          <a:p>
            <a:pPr algn="ctr"/>
            <a:r>
              <a:rPr lang="en-NZ" b="1" dirty="0" smtClean="0"/>
              <a:t>Precis Sketch of Jeddah</a:t>
            </a:r>
            <a:endParaRPr lang="en-NZ" b="1" dirty="0"/>
          </a:p>
        </p:txBody>
      </p:sp>
      <p:sp>
        <p:nvSpPr>
          <p:cNvPr id="3" name="Content Placeholder 2"/>
          <p:cNvSpPr>
            <a:spLocks noGrp="1"/>
          </p:cNvSpPr>
          <p:nvPr>
            <p:ph idx="1"/>
          </p:nvPr>
        </p:nvSpPr>
        <p:spPr/>
        <p:txBody>
          <a:bodyPr/>
          <a:lstStyle/>
          <a:p>
            <a:endParaRPr lang="en-NZ" dirty="0"/>
          </a:p>
        </p:txBody>
      </p:sp>
      <p:sp>
        <p:nvSpPr>
          <p:cNvPr id="4" name="Trapezoid 3"/>
          <p:cNvSpPr/>
          <p:nvPr/>
        </p:nvSpPr>
        <p:spPr>
          <a:xfrm rot="10800000">
            <a:off x="2999655" y="1356967"/>
            <a:ext cx="5904656" cy="4320480"/>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cxnSp>
        <p:nvCxnSpPr>
          <p:cNvPr id="5" name="Straight Connector 4"/>
          <p:cNvCxnSpPr/>
          <p:nvPr/>
        </p:nvCxnSpPr>
        <p:spPr>
          <a:xfrm>
            <a:off x="5951983" y="764704"/>
            <a:ext cx="0" cy="5832648"/>
          </a:xfrm>
          <a:prstGeom prst="line">
            <a:avLst/>
          </a:prstGeom>
          <a:ln w="508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703512" y="2636912"/>
            <a:ext cx="8712968" cy="0"/>
          </a:xfrm>
          <a:prstGeom prst="line">
            <a:avLst/>
          </a:prstGeom>
          <a:ln w="508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703512" y="4509120"/>
            <a:ext cx="8712968" cy="0"/>
          </a:xfrm>
          <a:prstGeom prst="line">
            <a:avLst/>
          </a:prstGeom>
          <a:ln w="508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8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0"/>
            <a:ext cx="10384971" cy="4923244"/>
          </a:xfrm>
          <a:prstGeom prst="rect">
            <a:avLst/>
          </a:prstGeom>
        </p:spPr>
      </p:pic>
      <p:sp>
        <p:nvSpPr>
          <p:cNvPr id="3" name="TextBox 2"/>
          <p:cNvSpPr txBox="1"/>
          <p:nvPr/>
        </p:nvSpPr>
        <p:spPr>
          <a:xfrm>
            <a:off x="156754" y="4923244"/>
            <a:ext cx="11508377" cy="1938992"/>
          </a:xfrm>
          <a:prstGeom prst="rect">
            <a:avLst/>
          </a:prstGeom>
          <a:noFill/>
        </p:spPr>
        <p:txBody>
          <a:bodyPr wrap="square" rtlCol="0">
            <a:spAutoFit/>
          </a:bodyPr>
          <a:lstStyle/>
          <a:p>
            <a:pPr algn="ctr"/>
            <a:r>
              <a:rPr lang="en-NZ" sz="2400" b="1" dirty="0" smtClean="0"/>
              <a:t>Describe the global pattern of the World Muslim Population</a:t>
            </a:r>
          </a:p>
          <a:p>
            <a:endParaRPr lang="en-NZ" sz="2400" b="1" dirty="0" smtClean="0"/>
          </a:p>
          <a:p>
            <a:r>
              <a:rPr lang="en-NZ" sz="2400" dirty="0" smtClean="0"/>
              <a:t>In your answer you need to refer to </a:t>
            </a:r>
            <a:r>
              <a:rPr lang="en-NZ" sz="2400" i="1" dirty="0" smtClean="0"/>
              <a:t>specific locations </a:t>
            </a:r>
            <a:r>
              <a:rPr lang="en-NZ" sz="2400" dirty="0" smtClean="0"/>
              <a:t>(</a:t>
            </a:r>
            <a:r>
              <a:rPr lang="en-NZ" sz="2400" dirty="0" smtClean="0"/>
              <a:t>continents, tropics, equator), </a:t>
            </a:r>
            <a:r>
              <a:rPr lang="en-NZ" sz="2400" dirty="0" smtClean="0"/>
              <a:t>use geographic </a:t>
            </a:r>
            <a:r>
              <a:rPr lang="en-NZ" sz="2400" i="1" dirty="0" smtClean="0"/>
              <a:t>spatial pattern terminology </a:t>
            </a:r>
            <a:r>
              <a:rPr lang="en-NZ" sz="2400" dirty="0" smtClean="0"/>
              <a:t>(scattered, radial, linear </a:t>
            </a:r>
            <a:r>
              <a:rPr lang="en-NZ" sz="2400" dirty="0" err="1" smtClean="0"/>
              <a:t>etc</a:t>
            </a:r>
            <a:r>
              <a:rPr lang="en-NZ" sz="2400" dirty="0" smtClean="0"/>
              <a:t>) and </a:t>
            </a:r>
            <a:r>
              <a:rPr lang="en-NZ" sz="2400" dirty="0" smtClean="0"/>
              <a:t>state where the pattern is not </a:t>
            </a:r>
            <a:r>
              <a:rPr lang="en-NZ" sz="2400" dirty="0" smtClean="0"/>
              <a:t>apparent.</a:t>
            </a:r>
            <a:endParaRPr lang="en-NZ" sz="2400" dirty="0"/>
          </a:p>
        </p:txBody>
      </p:sp>
    </p:spTree>
    <p:extLst>
      <p:ext uri="{BB962C8B-B14F-4D97-AF65-F5344CB8AC3E}">
        <p14:creationId xmlns:p14="http://schemas.microsoft.com/office/powerpoint/2010/main" val="28136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t>How many Muslims are there in NZ?</a:t>
            </a:r>
            <a:br>
              <a:rPr lang="en-NZ" b="1" dirty="0"/>
            </a:br>
            <a:endParaRPr lang="en-NZ"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7825730"/>
              </p:ext>
            </p:extLst>
          </p:nvPr>
        </p:nvGraphicFramePr>
        <p:xfrm>
          <a:off x="838200" y="1071153"/>
          <a:ext cx="10515600" cy="4258492"/>
        </p:xfrm>
        <a:graphic>
          <a:graphicData uri="http://schemas.openxmlformats.org/drawingml/2006/table">
            <a:tbl>
              <a:tblPr firstRow="1" bandRow="1">
                <a:tableStyleId>{5C22544A-7EE6-4342-B048-85BDC9FD1C3A}</a:tableStyleId>
              </a:tblPr>
              <a:tblGrid>
                <a:gridCol w="3015343">
                  <a:extLst>
                    <a:ext uri="{9D8B030D-6E8A-4147-A177-3AD203B41FA5}">
                      <a16:colId xmlns:a16="http://schemas.microsoft.com/office/drawing/2014/main" val="20000"/>
                    </a:ext>
                  </a:extLst>
                </a:gridCol>
                <a:gridCol w="7500257">
                  <a:extLst>
                    <a:ext uri="{9D8B030D-6E8A-4147-A177-3AD203B41FA5}">
                      <a16:colId xmlns:a16="http://schemas.microsoft.com/office/drawing/2014/main" val="20001"/>
                    </a:ext>
                  </a:extLst>
                </a:gridCol>
              </a:tblGrid>
              <a:tr h="608356">
                <a:tc>
                  <a:txBody>
                    <a:bodyPr/>
                    <a:lstStyle/>
                    <a:p>
                      <a:pPr algn="ctr"/>
                      <a:r>
                        <a:rPr lang="en-NZ" sz="3200" dirty="0" smtClean="0">
                          <a:solidFill>
                            <a:schemeClr val="tx1"/>
                          </a:solidFill>
                        </a:rPr>
                        <a:t>YEAR</a:t>
                      </a:r>
                      <a:endParaRPr lang="en-NZ" sz="3200" dirty="0">
                        <a:solidFill>
                          <a:schemeClr val="tx1"/>
                        </a:solidFill>
                      </a:endParaRPr>
                    </a:p>
                  </a:txBody>
                  <a:tcPr/>
                </a:tc>
                <a:tc>
                  <a:txBody>
                    <a:bodyPr/>
                    <a:lstStyle/>
                    <a:p>
                      <a:pPr algn="ctr"/>
                      <a:r>
                        <a:rPr lang="en-NZ" sz="3200" dirty="0" smtClean="0">
                          <a:solidFill>
                            <a:schemeClr val="tx1"/>
                          </a:solidFill>
                        </a:rPr>
                        <a:t>NUMBER</a:t>
                      </a:r>
                      <a:endParaRPr lang="en-NZ" sz="3200" dirty="0">
                        <a:solidFill>
                          <a:schemeClr val="tx1"/>
                        </a:solidFill>
                      </a:endParaRPr>
                    </a:p>
                  </a:txBody>
                  <a:tcPr/>
                </a:tc>
                <a:extLst>
                  <a:ext uri="{0D108BD9-81ED-4DB2-BD59-A6C34878D82A}">
                    <a16:rowId xmlns:a16="http://schemas.microsoft.com/office/drawing/2014/main" val="10000"/>
                  </a:ext>
                </a:extLst>
              </a:tr>
              <a:tr h="608356">
                <a:tc>
                  <a:txBody>
                    <a:bodyPr/>
                    <a:lstStyle/>
                    <a:p>
                      <a:pPr algn="ctr"/>
                      <a:r>
                        <a:rPr lang="en-NZ" sz="3200" dirty="0" smtClean="0"/>
                        <a:t>1986</a:t>
                      </a:r>
                      <a:endParaRPr lang="en-NZ" sz="3200" dirty="0"/>
                    </a:p>
                  </a:txBody>
                  <a:tcPr/>
                </a:tc>
                <a:tc>
                  <a:txBody>
                    <a:bodyPr/>
                    <a:lstStyle/>
                    <a:p>
                      <a:pPr algn="ctr"/>
                      <a:r>
                        <a:rPr lang="en-NZ" sz="3200" dirty="0" smtClean="0"/>
                        <a:t>4,000</a:t>
                      </a:r>
                      <a:endParaRPr lang="en-NZ" sz="3200" dirty="0"/>
                    </a:p>
                  </a:txBody>
                  <a:tcPr/>
                </a:tc>
                <a:extLst>
                  <a:ext uri="{0D108BD9-81ED-4DB2-BD59-A6C34878D82A}">
                    <a16:rowId xmlns:a16="http://schemas.microsoft.com/office/drawing/2014/main" val="10001"/>
                  </a:ext>
                </a:extLst>
              </a:tr>
              <a:tr h="608356">
                <a:tc>
                  <a:txBody>
                    <a:bodyPr/>
                    <a:lstStyle/>
                    <a:p>
                      <a:pPr algn="ctr"/>
                      <a:r>
                        <a:rPr lang="en-NZ" sz="3200" dirty="0" smtClean="0"/>
                        <a:t>1996</a:t>
                      </a:r>
                      <a:endParaRPr lang="en-NZ" sz="3200" dirty="0"/>
                    </a:p>
                  </a:txBody>
                  <a:tcPr/>
                </a:tc>
                <a:tc>
                  <a:txBody>
                    <a:bodyPr/>
                    <a:lstStyle/>
                    <a:p>
                      <a:pPr algn="ctr"/>
                      <a:r>
                        <a:rPr lang="en-NZ" sz="3200" dirty="0" smtClean="0"/>
                        <a:t>13,545</a:t>
                      </a:r>
                      <a:endParaRPr lang="en-NZ" sz="3200" dirty="0"/>
                    </a:p>
                  </a:txBody>
                  <a:tcPr/>
                </a:tc>
                <a:extLst>
                  <a:ext uri="{0D108BD9-81ED-4DB2-BD59-A6C34878D82A}">
                    <a16:rowId xmlns:a16="http://schemas.microsoft.com/office/drawing/2014/main" val="10002"/>
                  </a:ext>
                </a:extLst>
              </a:tr>
              <a:tr h="608356">
                <a:tc>
                  <a:txBody>
                    <a:bodyPr/>
                    <a:lstStyle/>
                    <a:p>
                      <a:pPr algn="ctr"/>
                      <a:r>
                        <a:rPr lang="en-NZ" sz="3200" dirty="0" smtClean="0"/>
                        <a:t>2001</a:t>
                      </a:r>
                      <a:endParaRPr lang="en-NZ" sz="3200" dirty="0"/>
                    </a:p>
                  </a:txBody>
                  <a:tcPr/>
                </a:tc>
                <a:tc>
                  <a:txBody>
                    <a:bodyPr/>
                    <a:lstStyle/>
                    <a:p>
                      <a:pPr algn="ctr"/>
                      <a:r>
                        <a:rPr lang="en-NZ" sz="3200" dirty="0" smtClean="0"/>
                        <a:t>23,631</a:t>
                      </a:r>
                      <a:endParaRPr lang="en-NZ" sz="3200" dirty="0"/>
                    </a:p>
                  </a:txBody>
                  <a:tcPr/>
                </a:tc>
                <a:extLst>
                  <a:ext uri="{0D108BD9-81ED-4DB2-BD59-A6C34878D82A}">
                    <a16:rowId xmlns:a16="http://schemas.microsoft.com/office/drawing/2014/main" val="10003"/>
                  </a:ext>
                </a:extLst>
              </a:tr>
              <a:tr h="608356">
                <a:tc>
                  <a:txBody>
                    <a:bodyPr/>
                    <a:lstStyle/>
                    <a:p>
                      <a:pPr algn="ctr"/>
                      <a:r>
                        <a:rPr lang="en-NZ" sz="3200" dirty="0" smtClean="0"/>
                        <a:t>2006</a:t>
                      </a:r>
                      <a:endParaRPr lang="en-NZ" sz="3200" dirty="0"/>
                    </a:p>
                  </a:txBody>
                  <a:tcPr/>
                </a:tc>
                <a:tc>
                  <a:txBody>
                    <a:bodyPr/>
                    <a:lstStyle/>
                    <a:p>
                      <a:pPr algn="ctr"/>
                      <a:r>
                        <a:rPr lang="en-NZ" sz="3200" dirty="0" smtClean="0"/>
                        <a:t>36,072</a:t>
                      </a:r>
                      <a:endParaRPr lang="en-NZ" sz="3200" dirty="0"/>
                    </a:p>
                  </a:txBody>
                  <a:tcPr/>
                </a:tc>
                <a:extLst>
                  <a:ext uri="{0D108BD9-81ED-4DB2-BD59-A6C34878D82A}">
                    <a16:rowId xmlns:a16="http://schemas.microsoft.com/office/drawing/2014/main" val="10004"/>
                  </a:ext>
                </a:extLst>
              </a:tr>
              <a:tr h="608356">
                <a:tc>
                  <a:txBody>
                    <a:bodyPr/>
                    <a:lstStyle/>
                    <a:p>
                      <a:pPr algn="ctr"/>
                      <a:r>
                        <a:rPr lang="en-NZ" sz="3200" dirty="0" smtClean="0"/>
                        <a:t>2013</a:t>
                      </a:r>
                      <a:endParaRPr lang="en-NZ" sz="3200" dirty="0"/>
                    </a:p>
                  </a:txBody>
                  <a:tcPr/>
                </a:tc>
                <a:tc>
                  <a:txBody>
                    <a:bodyPr/>
                    <a:lstStyle/>
                    <a:p>
                      <a:pPr algn="ctr"/>
                      <a:r>
                        <a:rPr lang="en-NZ" sz="3200" dirty="0" smtClean="0"/>
                        <a:t>46,149</a:t>
                      </a:r>
                      <a:endParaRPr lang="en-NZ" sz="3200" dirty="0"/>
                    </a:p>
                  </a:txBody>
                  <a:tcPr/>
                </a:tc>
                <a:extLst>
                  <a:ext uri="{0D108BD9-81ED-4DB2-BD59-A6C34878D82A}">
                    <a16:rowId xmlns:a16="http://schemas.microsoft.com/office/drawing/2014/main" val="10005"/>
                  </a:ext>
                </a:extLst>
              </a:tr>
              <a:tr h="608356">
                <a:tc>
                  <a:txBody>
                    <a:bodyPr/>
                    <a:lstStyle/>
                    <a:p>
                      <a:pPr algn="ctr"/>
                      <a:r>
                        <a:rPr lang="en-NZ" sz="3200" dirty="0" smtClean="0"/>
                        <a:t>2018</a:t>
                      </a:r>
                      <a:endParaRPr lang="en-NZ" sz="3200" dirty="0"/>
                    </a:p>
                  </a:txBody>
                  <a:tcPr/>
                </a:tc>
                <a:tc>
                  <a:txBody>
                    <a:bodyPr/>
                    <a:lstStyle/>
                    <a:p>
                      <a:pPr algn="ctr"/>
                      <a:r>
                        <a:rPr lang="en-NZ" sz="3200" dirty="0" smtClean="0"/>
                        <a:t>57,276</a:t>
                      </a:r>
                      <a:endParaRPr lang="en-NZ" sz="3200" dirty="0"/>
                    </a:p>
                  </a:txBody>
                  <a:tcPr/>
                </a:tc>
                <a:extLst>
                  <a:ext uri="{0D108BD9-81ED-4DB2-BD59-A6C34878D82A}">
                    <a16:rowId xmlns:a16="http://schemas.microsoft.com/office/drawing/2014/main" val="49050963"/>
                  </a:ext>
                </a:extLst>
              </a:tr>
            </a:tbl>
          </a:graphicData>
        </a:graphic>
      </p:graphicFrame>
      <p:sp>
        <p:nvSpPr>
          <p:cNvPr id="5" name="TextBox 4"/>
          <p:cNvSpPr txBox="1"/>
          <p:nvPr/>
        </p:nvSpPr>
        <p:spPr>
          <a:xfrm>
            <a:off x="404949" y="5460275"/>
            <a:ext cx="11443061" cy="1384995"/>
          </a:xfrm>
          <a:prstGeom prst="rect">
            <a:avLst/>
          </a:prstGeom>
          <a:noFill/>
        </p:spPr>
        <p:txBody>
          <a:bodyPr wrap="square" rtlCol="0">
            <a:spAutoFit/>
          </a:bodyPr>
          <a:lstStyle/>
          <a:p>
            <a:pPr marL="342900" indent="-342900">
              <a:buAutoNum type="arabicPeriod"/>
            </a:pPr>
            <a:r>
              <a:rPr lang="en-NZ" sz="2800" dirty="0" smtClean="0"/>
              <a:t>Choose an appropriate graphing technique to represent this data.</a:t>
            </a:r>
          </a:p>
          <a:p>
            <a:pPr marL="342900" indent="-342900">
              <a:buAutoNum type="arabicPeriod"/>
            </a:pPr>
            <a:r>
              <a:rPr lang="en-NZ" sz="2800" dirty="0" smtClean="0"/>
              <a:t>When was the largest increase in the Muslim population in NZ?</a:t>
            </a:r>
          </a:p>
          <a:p>
            <a:r>
              <a:rPr lang="en-NZ" sz="2800" u="sng" dirty="0"/>
              <a:t>Source</a:t>
            </a:r>
            <a:r>
              <a:rPr lang="en-NZ" sz="2800" dirty="0"/>
              <a:t>: </a:t>
            </a:r>
            <a:r>
              <a:rPr lang="en-NZ" sz="2800" dirty="0" err="1"/>
              <a:t>StatsNZ</a:t>
            </a:r>
            <a:endParaRPr lang="en-NZ" sz="2800" dirty="0"/>
          </a:p>
        </p:txBody>
      </p:sp>
    </p:spTree>
    <p:extLst>
      <p:ext uri="{BB962C8B-B14F-4D97-AF65-F5344CB8AC3E}">
        <p14:creationId xmlns:p14="http://schemas.microsoft.com/office/powerpoint/2010/main" val="2320815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737" y="148295"/>
            <a:ext cx="8356146" cy="5563712"/>
          </a:xfrm>
          <a:prstGeom prst="rect">
            <a:avLst/>
          </a:prstGeom>
        </p:spPr>
      </p:pic>
      <p:sp>
        <p:nvSpPr>
          <p:cNvPr id="3" name="TextBox 2"/>
          <p:cNvSpPr txBox="1"/>
          <p:nvPr/>
        </p:nvSpPr>
        <p:spPr>
          <a:xfrm>
            <a:off x="992777" y="5839097"/>
            <a:ext cx="10306594" cy="954107"/>
          </a:xfrm>
          <a:prstGeom prst="rect">
            <a:avLst/>
          </a:prstGeom>
          <a:noFill/>
        </p:spPr>
        <p:txBody>
          <a:bodyPr wrap="square" rtlCol="0">
            <a:spAutoFit/>
          </a:bodyPr>
          <a:lstStyle/>
          <a:p>
            <a:pPr algn="ctr"/>
            <a:r>
              <a:rPr lang="en-NZ" sz="2800" b="1" dirty="0" smtClean="0"/>
              <a:t>Some of the 100,000 air conditioned tents for Hajj pilgrims at Mina near Mecca</a:t>
            </a:r>
            <a:endParaRPr lang="en-NZ" sz="2800" b="1" dirty="0"/>
          </a:p>
        </p:txBody>
      </p:sp>
    </p:spTree>
    <p:extLst>
      <p:ext uri="{BB962C8B-B14F-4D97-AF65-F5344CB8AC3E}">
        <p14:creationId xmlns:p14="http://schemas.microsoft.com/office/powerpoint/2010/main" val="2919001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Changes to Mecca over time</a:t>
            </a:r>
            <a:endParaRPr lang="en-NZ" b="1" dirty="0"/>
          </a:p>
        </p:txBody>
      </p:sp>
      <p:sp>
        <p:nvSpPr>
          <p:cNvPr id="3" name="Content Placeholder 2"/>
          <p:cNvSpPr>
            <a:spLocks noGrp="1"/>
          </p:cNvSpPr>
          <p:nvPr>
            <p:ph idx="1"/>
          </p:nvPr>
        </p:nvSpPr>
        <p:spPr>
          <a:xfrm>
            <a:off x="404949" y="1825625"/>
            <a:ext cx="10948851" cy="4496798"/>
          </a:xfrm>
        </p:spPr>
        <p:txBody>
          <a:bodyPr>
            <a:normAutofit fontScale="92500"/>
          </a:bodyPr>
          <a:lstStyle/>
          <a:p>
            <a:pPr marL="0" indent="0">
              <a:buNone/>
            </a:pPr>
            <a:r>
              <a:rPr lang="en-NZ" dirty="0">
                <a:hlinkClick r:id="rId2"/>
              </a:rPr>
              <a:t>https://www.theatlantic.com/photo/2015/09/mecca-then-and-now-128-years-of-growth/408013</a:t>
            </a:r>
            <a:r>
              <a:rPr lang="en-NZ" dirty="0" smtClean="0">
                <a:hlinkClick r:id="rId2"/>
              </a:rPr>
              <a:t>/</a:t>
            </a:r>
            <a:endParaRPr lang="en-NZ" dirty="0" smtClean="0"/>
          </a:p>
          <a:p>
            <a:pPr marL="0" indent="0">
              <a:buNone/>
            </a:pPr>
            <a:endParaRPr lang="en-NZ" dirty="0"/>
          </a:p>
          <a:p>
            <a:pPr marL="0" indent="0">
              <a:buNone/>
            </a:pPr>
            <a:r>
              <a:rPr lang="en-NZ" dirty="0">
                <a:hlinkClick r:id="rId3"/>
              </a:rPr>
              <a:t>https://</a:t>
            </a:r>
            <a:r>
              <a:rPr lang="en-NZ" dirty="0" smtClean="0">
                <a:hlinkClick r:id="rId3"/>
              </a:rPr>
              <a:t>www.theguardian.com/cities/2016/sep/14/mecca-hajj-pilgrims-tourism</a:t>
            </a:r>
            <a:endParaRPr lang="en-NZ" dirty="0" smtClean="0"/>
          </a:p>
          <a:p>
            <a:pPr marL="0" indent="0">
              <a:buNone/>
            </a:pPr>
            <a:endParaRPr lang="en-NZ" dirty="0"/>
          </a:p>
          <a:p>
            <a:pPr marL="0" indent="0">
              <a:buNone/>
            </a:pPr>
            <a:r>
              <a:rPr lang="en-NZ" dirty="0">
                <a:hlinkClick r:id="rId4"/>
              </a:rPr>
              <a:t>https://www.theguardian.com/world/2015/sep/24/timeline-of-tragedies-in-mecca-during-hajj</a:t>
            </a:r>
            <a:endParaRPr lang="en-NZ" dirty="0"/>
          </a:p>
          <a:p>
            <a:pPr marL="0" indent="0">
              <a:buNone/>
            </a:pPr>
            <a:endParaRPr lang="en-NZ" dirty="0" smtClean="0"/>
          </a:p>
          <a:p>
            <a:pPr marL="0" indent="0">
              <a:buNone/>
            </a:pPr>
            <a:r>
              <a:rPr lang="en-NZ" dirty="0" smtClean="0"/>
              <a:t>Read through all THREE of these articles and note down changes to the cultural and physical environment of Mecca over time. </a:t>
            </a:r>
            <a:endParaRPr lang="en-NZ" dirty="0"/>
          </a:p>
        </p:txBody>
      </p:sp>
    </p:spTree>
    <p:extLst>
      <p:ext uri="{BB962C8B-B14F-4D97-AF65-F5344CB8AC3E}">
        <p14:creationId xmlns:p14="http://schemas.microsoft.com/office/powerpoint/2010/main" val="2374550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1"/>
            <a:ext cx="11717383" cy="1690688"/>
          </a:xfrm>
        </p:spPr>
        <p:txBody>
          <a:bodyPr>
            <a:normAutofit fontScale="90000"/>
          </a:bodyPr>
          <a:lstStyle/>
          <a:p>
            <a:pPr algn="ctr"/>
            <a:r>
              <a:rPr lang="en-NZ" b="1" dirty="0" smtClean="0"/>
              <a:t>Flow Diagram: </a:t>
            </a:r>
            <a:br>
              <a:rPr lang="en-NZ" b="1" dirty="0" smtClean="0"/>
            </a:br>
            <a:r>
              <a:rPr lang="en-NZ" b="1" dirty="0" smtClean="0"/>
              <a:t>Hajj and change in the number of pilgrims and environment of Mecca</a:t>
            </a:r>
            <a:endParaRPr lang="en-NZ" b="1" dirty="0"/>
          </a:p>
        </p:txBody>
      </p:sp>
      <p:sp>
        <p:nvSpPr>
          <p:cNvPr id="3" name="Content Placeholder 2"/>
          <p:cNvSpPr>
            <a:spLocks noGrp="1"/>
          </p:cNvSpPr>
          <p:nvPr>
            <p:ph idx="1"/>
          </p:nvPr>
        </p:nvSpPr>
        <p:spPr>
          <a:xfrm>
            <a:off x="156754" y="1825625"/>
            <a:ext cx="11197046" cy="4351338"/>
          </a:xfrm>
        </p:spPr>
        <p:txBody>
          <a:bodyPr>
            <a:normAutofit/>
          </a:bodyPr>
          <a:lstStyle/>
          <a:p>
            <a:pPr marL="0" indent="0">
              <a:buNone/>
            </a:pPr>
            <a:r>
              <a:rPr lang="en-NZ" sz="3200" dirty="0" smtClean="0"/>
              <a:t>Use the diagram </a:t>
            </a:r>
            <a:r>
              <a:rPr lang="en-NZ" sz="3200" dirty="0"/>
              <a:t>on the </a:t>
            </a:r>
            <a:r>
              <a:rPr lang="en-NZ" sz="3200" dirty="0" smtClean="0"/>
              <a:t>next slide </a:t>
            </a:r>
            <a:r>
              <a:rPr lang="en-NZ" sz="3200" dirty="0"/>
              <a:t>to explain how an increase in the number of </a:t>
            </a:r>
            <a:r>
              <a:rPr lang="en-NZ" sz="3200" dirty="0" smtClean="0"/>
              <a:t>pilgrims </a:t>
            </a:r>
            <a:r>
              <a:rPr lang="en-NZ" sz="3200" dirty="0"/>
              <a:t>has brought about changes </a:t>
            </a:r>
            <a:r>
              <a:rPr lang="en-NZ" sz="3200" dirty="0" smtClean="0"/>
              <a:t>for </a:t>
            </a:r>
            <a:r>
              <a:rPr lang="en-NZ" sz="3200" dirty="0"/>
              <a:t>the environment of </a:t>
            </a:r>
            <a:r>
              <a:rPr lang="en-NZ" sz="3200" dirty="0" smtClean="0"/>
              <a:t>Mecca. </a:t>
            </a:r>
            <a:r>
              <a:rPr lang="en-NZ" sz="3200" dirty="0"/>
              <a:t>Clearly identify on your diagram, </a:t>
            </a:r>
            <a:r>
              <a:rPr lang="en-NZ" sz="3200" b="1" dirty="0"/>
              <a:t>TWO</a:t>
            </a:r>
            <a:r>
              <a:rPr lang="en-NZ" sz="3200" dirty="0"/>
              <a:t> changes that can be perceived as positive, and </a:t>
            </a:r>
            <a:r>
              <a:rPr lang="en-NZ" sz="3200" b="1" dirty="0"/>
              <a:t>TWO</a:t>
            </a:r>
            <a:r>
              <a:rPr lang="en-NZ" sz="3200" dirty="0"/>
              <a:t> changes that can be perceived as negative. Use specific information from </a:t>
            </a:r>
            <a:r>
              <a:rPr lang="en-NZ" sz="3200" i="1" dirty="0" smtClean="0"/>
              <a:t>The Guardian </a:t>
            </a:r>
            <a:r>
              <a:rPr lang="en-NZ" sz="3200" dirty="0" smtClean="0"/>
              <a:t>and </a:t>
            </a:r>
            <a:r>
              <a:rPr lang="en-NZ" sz="3200" i="1" dirty="0" smtClean="0"/>
              <a:t>Atlantic</a:t>
            </a:r>
            <a:r>
              <a:rPr lang="en-NZ" sz="3200" dirty="0" smtClean="0"/>
              <a:t> articles </a:t>
            </a:r>
            <a:r>
              <a:rPr lang="en-NZ" sz="3200" dirty="0"/>
              <a:t>in your answer.</a:t>
            </a:r>
          </a:p>
        </p:txBody>
      </p:sp>
    </p:spTree>
    <p:extLst>
      <p:ext uri="{BB962C8B-B14F-4D97-AF65-F5344CB8AC3E}">
        <p14:creationId xmlns:p14="http://schemas.microsoft.com/office/powerpoint/2010/main" val="80829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Background: What is the Hajj?</a:t>
            </a:r>
            <a:endParaRPr lang="en-NZ" b="1" dirty="0"/>
          </a:p>
        </p:txBody>
      </p:sp>
      <p:sp>
        <p:nvSpPr>
          <p:cNvPr id="3" name="Content Placeholder 2"/>
          <p:cNvSpPr>
            <a:spLocks noGrp="1"/>
          </p:cNvSpPr>
          <p:nvPr>
            <p:ph idx="1"/>
          </p:nvPr>
        </p:nvSpPr>
        <p:spPr>
          <a:xfrm>
            <a:off x="91441" y="1319348"/>
            <a:ext cx="5120640" cy="5107577"/>
          </a:xfrm>
        </p:spPr>
        <p:txBody>
          <a:bodyPr>
            <a:normAutofit lnSpcReduction="10000"/>
          </a:bodyPr>
          <a:lstStyle/>
          <a:p>
            <a:pPr marL="0" indent="0">
              <a:buNone/>
            </a:pPr>
            <a:r>
              <a:rPr lang="en-NZ" sz="3200" dirty="0"/>
              <a:t>The Hajj, sometimes spelt Haj, is the annual pilgrimage to Mecca that Muslims are expected to make at least once in their lifetime. The word Hajj is an Arabic word, meaning ‘to intend a journey</a:t>
            </a:r>
            <a:r>
              <a:rPr lang="en-NZ" sz="3200" dirty="0" smtClean="0"/>
              <a:t>’. In 2020, the Hajj will take place between 28 July and 2 August. This migration attracts over 2 million pilgrims a year. </a:t>
            </a:r>
            <a:endParaRPr lang="en-NZ"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884" y="1528355"/>
            <a:ext cx="6622922" cy="3477034"/>
          </a:xfrm>
          <a:prstGeom prst="rect">
            <a:avLst/>
          </a:prstGeom>
        </p:spPr>
      </p:pic>
      <p:sp>
        <p:nvSpPr>
          <p:cNvPr id="4" name="TextBox 3"/>
          <p:cNvSpPr txBox="1"/>
          <p:nvPr/>
        </p:nvSpPr>
        <p:spPr>
          <a:xfrm>
            <a:off x="5617029" y="5120640"/>
            <a:ext cx="6100354" cy="461665"/>
          </a:xfrm>
          <a:prstGeom prst="rect">
            <a:avLst/>
          </a:prstGeom>
          <a:noFill/>
        </p:spPr>
        <p:txBody>
          <a:bodyPr wrap="square" rtlCol="0">
            <a:spAutoFit/>
          </a:bodyPr>
          <a:lstStyle/>
          <a:p>
            <a:pPr algn="ctr"/>
            <a:r>
              <a:rPr lang="en-NZ" sz="2400" b="1" dirty="0" smtClean="0"/>
              <a:t>Pilgrims at Jeddah Airport, Saudi Arabia</a:t>
            </a:r>
            <a:endParaRPr lang="en-NZ" sz="2400" b="1" dirty="0"/>
          </a:p>
        </p:txBody>
      </p:sp>
    </p:spTree>
    <p:extLst>
      <p:ext uri="{BB962C8B-B14F-4D97-AF65-F5344CB8AC3E}">
        <p14:creationId xmlns:p14="http://schemas.microsoft.com/office/powerpoint/2010/main" val="286373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5" y="653143"/>
            <a:ext cx="4650376" cy="1384995"/>
          </a:xfrm>
          <a:prstGeom prst="rect">
            <a:avLst/>
          </a:prstGeom>
          <a:noFill/>
          <a:ln>
            <a:solidFill>
              <a:schemeClr val="tx1"/>
            </a:solidFill>
          </a:ln>
        </p:spPr>
        <p:txBody>
          <a:bodyPr wrap="square" rtlCol="0">
            <a:spAutoFit/>
          </a:bodyPr>
          <a:lstStyle/>
          <a:p>
            <a:pPr algn="ctr"/>
            <a:r>
              <a:rPr lang="en-NZ" sz="2800" dirty="0" smtClean="0"/>
              <a:t>Increase in pilgrims to Mecca from 200,000 in 1960s to over 2 million in 2019</a:t>
            </a:r>
            <a:endParaRPr lang="en-NZ" sz="2800" dirty="0"/>
          </a:p>
        </p:txBody>
      </p:sp>
      <p:cxnSp>
        <p:nvCxnSpPr>
          <p:cNvPr id="4" name="Straight Arrow Connector 3"/>
          <p:cNvCxnSpPr/>
          <p:nvPr/>
        </p:nvCxnSpPr>
        <p:spPr>
          <a:xfrm>
            <a:off x="5068389" y="2090057"/>
            <a:ext cx="1306285" cy="7968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a:stCxn id="2" idx="2"/>
          </p:cNvCxnSpPr>
          <p:nvPr/>
        </p:nvCxnSpPr>
        <p:spPr>
          <a:xfrm>
            <a:off x="2664823" y="2038138"/>
            <a:ext cx="0" cy="13059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2" idx="3"/>
          </p:cNvCxnSpPr>
          <p:nvPr/>
        </p:nvCxnSpPr>
        <p:spPr>
          <a:xfrm flipV="1">
            <a:off x="4990011" y="1345474"/>
            <a:ext cx="1515292" cy="16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788229" y="2038138"/>
            <a:ext cx="1423851" cy="21942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162594" y="3344091"/>
            <a:ext cx="2991395" cy="1815882"/>
          </a:xfrm>
          <a:prstGeom prst="rect">
            <a:avLst/>
          </a:prstGeom>
          <a:noFill/>
          <a:ln>
            <a:solidFill>
              <a:schemeClr val="tx1"/>
            </a:solidFill>
          </a:ln>
        </p:spPr>
        <p:txBody>
          <a:bodyPr wrap="square" rtlCol="0">
            <a:spAutoFit/>
          </a:bodyPr>
          <a:lstStyle/>
          <a:p>
            <a:pPr algn="ctr"/>
            <a:r>
              <a:rPr lang="en-NZ" sz="2800" dirty="0" smtClean="0"/>
              <a:t>Increase in demand for food, accommodation and transport</a:t>
            </a:r>
            <a:endParaRPr lang="en-NZ" sz="2800" dirty="0"/>
          </a:p>
        </p:txBody>
      </p:sp>
    </p:spTree>
    <p:extLst>
      <p:ext uri="{BB962C8B-B14F-4D97-AF65-F5344CB8AC3E}">
        <p14:creationId xmlns:p14="http://schemas.microsoft.com/office/powerpoint/2010/main" val="1999925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16" y="0"/>
            <a:ext cx="10269583" cy="1554479"/>
          </a:xfrm>
        </p:spPr>
        <p:txBody>
          <a:bodyPr>
            <a:normAutofit/>
          </a:bodyPr>
          <a:lstStyle/>
          <a:p>
            <a:pPr algn="ctr"/>
            <a:r>
              <a:rPr lang="en-NZ" b="1" dirty="0" smtClean="0"/>
              <a:t>Accessibility to Mecca for Qatari Muslims</a:t>
            </a:r>
            <a:br>
              <a:rPr lang="en-NZ" b="1" dirty="0" smtClean="0"/>
            </a:br>
            <a:endParaRPr lang="en-NZ" b="1" dirty="0"/>
          </a:p>
        </p:txBody>
      </p:sp>
      <p:sp>
        <p:nvSpPr>
          <p:cNvPr id="3" name="Content Placeholder 2"/>
          <p:cNvSpPr>
            <a:spLocks noGrp="1"/>
          </p:cNvSpPr>
          <p:nvPr>
            <p:ph idx="1"/>
          </p:nvPr>
        </p:nvSpPr>
        <p:spPr>
          <a:xfrm>
            <a:off x="692331" y="1410789"/>
            <a:ext cx="10661469" cy="4766174"/>
          </a:xfrm>
        </p:spPr>
        <p:txBody>
          <a:bodyPr>
            <a:noAutofit/>
          </a:bodyPr>
          <a:lstStyle/>
          <a:p>
            <a:pPr marL="0" indent="0">
              <a:buNone/>
            </a:pPr>
            <a:r>
              <a:rPr lang="en-NZ" sz="3200" dirty="0" smtClean="0"/>
              <a:t>In July </a:t>
            </a:r>
            <a:r>
              <a:rPr lang="en-NZ" sz="3200" dirty="0"/>
              <a:t>2017, Saudi Arabia, the UAE, Bahrain and Egypt </a:t>
            </a:r>
            <a:r>
              <a:rPr lang="en-NZ" sz="3200" dirty="0" smtClean="0"/>
              <a:t>closed </a:t>
            </a:r>
            <a:r>
              <a:rPr lang="en-NZ" sz="3200" dirty="0"/>
              <a:t>their airspace to Qatar Airways and Qatari-owned airlines. </a:t>
            </a:r>
            <a:r>
              <a:rPr lang="en-NZ" sz="3200" dirty="0" smtClean="0"/>
              <a:t>Qatar </a:t>
            </a:r>
            <a:r>
              <a:rPr lang="en-NZ" sz="3200" dirty="0"/>
              <a:t>was accused of supporting “terrorist” groups in the region, </a:t>
            </a:r>
            <a:r>
              <a:rPr lang="en-NZ" sz="3200" dirty="0" smtClean="0"/>
              <a:t>so Qatari-operated </a:t>
            </a:r>
            <a:r>
              <a:rPr lang="en-NZ" sz="3200" dirty="0"/>
              <a:t>flights from Doha to these countries were banned. Other airlines, though, can fly over the blockading states on condition that permission is sought 24 hours beforehand, and the details of the crew and passengers are passed to their relevant authorities.</a:t>
            </a:r>
          </a:p>
        </p:txBody>
      </p:sp>
    </p:spTree>
    <p:extLst>
      <p:ext uri="{BB962C8B-B14F-4D97-AF65-F5344CB8AC3E}">
        <p14:creationId xmlns:p14="http://schemas.microsoft.com/office/powerpoint/2010/main" val="24251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1" y="142059"/>
            <a:ext cx="10058400" cy="5657850"/>
          </a:xfrm>
          <a:prstGeom prst="rect">
            <a:avLst/>
          </a:prstGeom>
        </p:spPr>
      </p:pic>
      <p:sp>
        <p:nvSpPr>
          <p:cNvPr id="2" name="TextBox 1"/>
          <p:cNvSpPr txBox="1"/>
          <p:nvPr/>
        </p:nvSpPr>
        <p:spPr>
          <a:xfrm>
            <a:off x="169817" y="5799909"/>
            <a:ext cx="11351623" cy="830997"/>
          </a:xfrm>
          <a:prstGeom prst="rect">
            <a:avLst/>
          </a:prstGeom>
          <a:noFill/>
        </p:spPr>
        <p:txBody>
          <a:bodyPr wrap="square" rtlCol="0">
            <a:spAutoFit/>
          </a:bodyPr>
          <a:lstStyle/>
          <a:p>
            <a:r>
              <a:rPr lang="en-NZ" sz="2400" dirty="0" smtClean="0"/>
              <a:t>How much longer (flight time </a:t>
            </a:r>
            <a:r>
              <a:rPr lang="en-NZ" sz="2400" b="1" dirty="0" smtClean="0"/>
              <a:t>AND</a:t>
            </a:r>
            <a:r>
              <a:rPr lang="en-NZ" sz="2400" dirty="0" smtClean="0"/>
              <a:t> distance) does it take a flight from Doha to Sao Paulo on Qatar Airways if its planes cannot fly over Saudi Arabia airspace?</a:t>
            </a:r>
            <a:endParaRPr lang="en-NZ" sz="2400" dirty="0"/>
          </a:p>
        </p:txBody>
      </p:sp>
    </p:spTree>
    <p:extLst>
      <p:ext uri="{BB962C8B-B14F-4D97-AF65-F5344CB8AC3E}">
        <p14:creationId xmlns:p14="http://schemas.microsoft.com/office/powerpoint/2010/main" val="1018012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Apply a Geographic Concept</a:t>
            </a:r>
            <a:endParaRPr lang="en-NZ" b="1" dirty="0"/>
          </a:p>
        </p:txBody>
      </p:sp>
      <p:sp>
        <p:nvSpPr>
          <p:cNvPr id="3" name="Content Placeholder 2"/>
          <p:cNvSpPr>
            <a:spLocks noGrp="1"/>
          </p:cNvSpPr>
          <p:nvPr>
            <p:ph idx="1"/>
          </p:nvPr>
        </p:nvSpPr>
        <p:spPr>
          <a:xfrm>
            <a:off x="509451" y="1580606"/>
            <a:ext cx="10844349" cy="4596357"/>
          </a:xfrm>
        </p:spPr>
        <p:txBody>
          <a:bodyPr>
            <a:normAutofit/>
          </a:bodyPr>
          <a:lstStyle/>
          <a:p>
            <a:pPr marL="0" indent="0">
              <a:buNone/>
            </a:pPr>
            <a:r>
              <a:rPr lang="en-NZ" dirty="0"/>
              <a:t>Explain how the </a:t>
            </a:r>
            <a:r>
              <a:rPr lang="en-NZ" dirty="0" smtClean="0"/>
              <a:t>geographic concept of </a:t>
            </a:r>
            <a:r>
              <a:rPr lang="en-NZ" i="1" dirty="0" smtClean="0"/>
              <a:t>interaction</a:t>
            </a:r>
            <a:r>
              <a:rPr lang="en-NZ" dirty="0" smtClean="0"/>
              <a:t> applies to </a:t>
            </a:r>
            <a:r>
              <a:rPr lang="en-NZ" dirty="0"/>
              <a:t>the Hajj at Mecca </a:t>
            </a:r>
            <a:r>
              <a:rPr lang="en-NZ" dirty="0" smtClean="0"/>
              <a:t>in </a:t>
            </a:r>
            <a:r>
              <a:rPr lang="en-NZ" dirty="0"/>
              <a:t>Saudi </a:t>
            </a:r>
            <a:r>
              <a:rPr lang="en-NZ" dirty="0" smtClean="0"/>
              <a:t>Arabia.</a:t>
            </a:r>
            <a:endParaRPr lang="en-NZ" dirty="0"/>
          </a:p>
          <a:p>
            <a:pPr marL="0" indent="0">
              <a:buNone/>
            </a:pPr>
            <a:endParaRPr lang="en-NZ" dirty="0"/>
          </a:p>
          <a:p>
            <a:pPr marL="0" indent="0">
              <a:buNone/>
            </a:pPr>
            <a:r>
              <a:rPr lang="en-NZ" dirty="0"/>
              <a:t>In your answer you should specifically refer to the </a:t>
            </a:r>
            <a:r>
              <a:rPr lang="en-NZ" dirty="0" smtClean="0"/>
              <a:t>concept </a:t>
            </a:r>
            <a:r>
              <a:rPr lang="en-NZ" dirty="0"/>
              <a:t>AND include specific information from the different resources. </a:t>
            </a:r>
            <a:endParaRPr lang="en-NZ" dirty="0" smtClean="0"/>
          </a:p>
          <a:p>
            <a:pPr marL="0" indent="0">
              <a:buNone/>
            </a:pPr>
            <a:endParaRPr lang="en-NZ" dirty="0"/>
          </a:p>
          <a:p>
            <a:pPr marL="0" indent="0">
              <a:buNone/>
            </a:pPr>
            <a:r>
              <a:rPr lang="en-NZ" u="sng" dirty="0" smtClean="0"/>
              <a:t>Sentence Starter</a:t>
            </a:r>
            <a:r>
              <a:rPr lang="en-NZ" dirty="0" smtClean="0"/>
              <a:t>:</a:t>
            </a:r>
          </a:p>
          <a:p>
            <a:pPr marL="0" indent="0">
              <a:buNone/>
            </a:pPr>
            <a:r>
              <a:rPr lang="en-NZ" i="1" dirty="0" smtClean="0"/>
              <a:t>The Hajj at Mecca in Saudi Arabia attracts over two million pilgrims a year. Many of these pilgrims come from foreign countries. These pilgrims interact……..</a:t>
            </a:r>
            <a:endParaRPr lang="en-NZ" i="1" dirty="0"/>
          </a:p>
          <a:p>
            <a:pPr marL="0" indent="0">
              <a:buNone/>
            </a:pPr>
            <a:endParaRPr lang="en-NZ" i="1" dirty="0"/>
          </a:p>
        </p:txBody>
      </p:sp>
    </p:spTree>
    <p:extLst>
      <p:ext uri="{BB962C8B-B14F-4D97-AF65-F5344CB8AC3E}">
        <p14:creationId xmlns:p14="http://schemas.microsoft.com/office/powerpoint/2010/main" val="373601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 y="0"/>
            <a:ext cx="6858000" cy="6858000"/>
          </a:xfrm>
          <a:prstGeom prst="rect">
            <a:avLst/>
          </a:prstGeom>
        </p:spPr>
      </p:pic>
      <p:sp>
        <p:nvSpPr>
          <p:cNvPr id="3" name="TextBox 2"/>
          <p:cNvSpPr txBox="1"/>
          <p:nvPr/>
        </p:nvSpPr>
        <p:spPr>
          <a:xfrm>
            <a:off x="6988629" y="1593669"/>
            <a:ext cx="5203371" cy="646331"/>
          </a:xfrm>
          <a:prstGeom prst="rect">
            <a:avLst/>
          </a:prstGeom>
          <a:noFill/>
        </p:spPr>
        <p:txBody>
          <a:bodyPr wrap="square" rtlCol="0">
            <a:spAutoFit/>
          </a:bodyPr>
          <a:lstStyle/>
          <a:p>
            <a:pPr algn="ctr"/>
            <a:r>
              <a:rPr lang="en-NZ" sz="3600" b="1" dirty="0" smtClean="0"/>
              <a:t>Arabian Peninsula at night</a:t>
            </a:r>
            <a:endParaRPr lang="en-NZ" sz="3600" b="1" dirty="0"/>
          </a:p>
        </p:txBody>
      </p:sp>
    </p:spTree>
    <p:extLst>
      <p:ext uri="{BB962C8B-B14F-4D97-AF65-F5344CB8AC3E}">
        <p14:creationId xmlns:p14="http://schemas.microsoft.com/office/powerpoint/2010/main" val="274598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Relevant Geographic Concepts</a:t>
            </a:r>
            <a:r>
              <a:rPr lang="en-NZ" b="1" dirty="0"/>
              <a:t/>
            </a:r>
            <a:br>
              <a:rPr lang="en-NZ" b="1" dirty="0"/>
            </a:br>
            <a:endParaRPr lang="en-NZ" dirty="0"/>
          </a:p>
        </p:txBody>
      </p:sp>
      <p:sp>
        <p:nvSpPr>
          <p:cNvPr id="3" name="Content Placeholder 2"/>
          <p:cNvSpPr>
            <a:spLocks noGrp="1"/>
          </p:cNvSpPr>
          <p:nvPr>
            <p:ph idx="1"/>
          </p:nvPr>
        </p:nvSpPr>
        <p:spPr>
          <a:xfrm>
            <a:off x="313508" y="1306286"/>
            <a:ext cx="11756571" cy="4870677"/>
          </a:xfrm>
        </p:spPr>
        <p:txBody>
          <a:bodyPr>
            <a:normAutofit fontScale="92500" lnSpcReduction="20000"/>
          </a:bodyPr>
          <a:lstStyle/>
          <a:p>
            <a:pPr marL="0" indent="0" fontAlgn="base">
              <a:buNone/>
            </a:pPr>
            <a:r>
              <a:rPr lang="en-NZ" sz="3200" b="1" dirty="0"/>
              <a:t>Interaction</a:t>
            </a:r>
          </a:p>
          <a:p>
            <a:pPr marL="0" indent="0" fontAlgn="base">
              <a:buNone/>
            </a:pPr>
            <a:r>
              <a:rPr lang="en-NZ" sz="3200" dirty="0"/>
              <a:t>Involves elements of an environment affecting each other and being linked together. Interaction incorporates movement, flows, connections, links and interrelationships which work together and may be one or two way interactions. Landscapes are the visible outcome of interactions. Interaction can bring about environmental change.</a:t>
            </a:r>
          </a:p>
          <a:p>
            <a:pPr marL="0" indent="0" fontAlgn="base">
              <a:buNone/>
            </a:pPr>
            <a:endParaRPr lang="en-NZ" sz="3200" dirty="0"/>
          </a:p>
          <a:p>
            <a:pPr marL="0" indent="0" fontAlgn="base">
              <a:buNone/>
            </a:pPr>
            <a:r>
              <a:rPr lang="en-NZ" sz="3200" b="1" dirty="0"/>
              <a:t>Environments</a:t>
            </a:r>
            <a:r>
              <a:rPr lang="en-NZ" sz="3200" dirty="0"/>
              <a:t> </a:t>
            </a:r>
          </a:p>
          <a:p>
            <a:pPr marL="0" indent="0" fontAlgn="base">
              <a:buNone/>
            </a:pPr>
            <a:r>
              <a:rPr lang="en-NZ" sz="3200" dirty="0" smtClean="0"/>
              <a:t>May </a:t>
            </a:r>
            <a:r>
              <a:rPr lang="en-NZ" sz="3200" dirty="0"/>
              <a:t>be natural </a:t>
            </a:r>
            <a:r>
              <a:rPr lang="en-NZ" sz="3200" dirty="0" smtClean="0"/>
              <a:t>and/or </a:t>
            </a:r>
            <a:r>
              <a:rPr lang="en-NZ" sz="3200" dirty="0"/>
              <a:t>cultural. They have particular characteristics and features which can be the result of natural and / or cultural processes. The particular characteristics of an environment may be similar to </a:t>
            </a:r>
            <a:r>
              <a:rPr lang="en-NZ" sz="3200" dirty="0" smtClean="0"/>
              <a:t>and/or </a:t>
            </a:r>
            <a:r>
              <a:rPr lang="en-NZ" sz="3200" dirty="0"/>
              <a:t>different from another. A cultural environment includes people </a:t>
            </a:r>
            <a:r>
              <a:rPr lang="en-NZ" sz="3200" dirty="0" smtClean="0"/>
              <a:t>and/or </a:t>
            </a:r>
            <a:r>
              <a:rPr lang="en-NZ" sz="3200" dirty="0"/>
              <a:t>the built environment.</a:t>
            </a:r>
            <a:endParaRPr lang="en-NZ" sz="3200" dirty="0"/>
          </a:p>
          <a:p>
            <a:pPr marL="0" indent="0">
              <a:buNone/>
            </a:pPr>
            <a:endParaRPr lang="en-NZ" sz="3200" dirty="0"/>
          </a:p>
        </p:txBody>
      </p:sp>
    </p:spTree>
    <p:extLst>
      <p:ext uri="{BB962C8B-B14F-4D97-AF65-F5344CB8AC3E}">
        <p14:creationId xmlns:p14="http://schemas.microsoft.com/office/powerpoint/2010/main" val="118843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366" y="0"/>
            <a:ext cx="7197634" cy="5178044"/>
          </a:xfrm>
          <a:prstGeom prst="rect">
            <a:avLst/>
          </a:prstGeom>
        </p:spPr>
      </p:pic>
      <p:sp>
        <p:nvSpPr>
          <p:cNvPr id="2" name="TextBox 1"/>
          <p:cNvSpPr txBox="1"/>
          <p:nvPr/>
        </p:nvSpPr>
        <p:spPr>
          <a:xfrm>
            <a:off x="143691" y="0"/>
            <a:ext cx="4754881" cy="7478970"/>
          </a:xfrm>
          <a:prstGeom prst="rect">
            <a:avLst/>
          </a:prstGeom>
          <a:noFill/>
        </p:spPr>
        <p:txBody>
          <a:bodyPr wrap="square" rtlCol="0">
            <a:spAutoFit/>
          </a:bodyPr>
          <a:lstStyle/>
          <a:p>
            <a:r>
              <a:rPr lang="en-NZ" sz="3200" b="1" dirty="0" smtClean="0"/>
              <a:t>Photo Interpretation </a:t>
            </a:r>
          </a:p>
          <a:p>
            <a:pPr marL="342900" indent="-342900">
              <a:buAutoNum type="alphaLcPeriod"/>
            </a:pPr>
            <a:r>
              <a:rPr lang="en-NZ" sz="3200" dirty="0" smtClean="0"/>
              <a:t>Use the snipping tool to take a capture of this photo. </a:t>
            </a:r>
          </a:p>
          <a:p>
            <a:pPr marL="342900" indent="-342900">
              <a:buAutoNum type="alphaLcPeriod"/>
            </a:pPr>
            <a:r>
              <a:rPr lang="en-NZ" sz="3200" dirty="0" smtClean="0"/>
              <a:t>Use your device and websites to locate on your image the following features:</a:t>
            </a:r>
          </a:p>
          <a:p>
            <a:pPr marL="457200" indent="-457200">
              <a:buFont typeface="Arial" panose="020B0604020202020204" pitchFamily="34" charset="0"/>
              <a:buChar char="•"/>
            </a:pPr>
            <a:r>
              <a:rPr lang="en-NZ" sz="3200" dirty="0" smtClean="0"/>
              <a:t>Saudi </a:t>
            </a:r>
            <a:r>
              <a:rPr lang="en-NZ" sz="3200" dirty="0"/>
              <a:t>Arabia </a:t>
            </a:r>
            <a:r>
              <a:rPr lang="en-NZ" sz="3200" dirty="0" smtClean="0"/>
              <a:t>Border</a:t>
            </a:r>
          </a:p>
          <a:p>
            <a:pPr marL="285750" indent="-285750">
              <a:buFont typeface="Arial" panose="020B0604020202020204" pitchFamily="34" charset="0"/>
              <a:buChar char="•"/>
            </a:pPr>
            <a:r>
              <a:rPr lang="en-NZ" sz="3200" dirty="0" smtClean="0"/>
              <a:t>Mecca</a:t>
            </a:r>
          </a:p>
          <a:p>
            <a:pPr marL="285750" indent="-285750">
              <a:buFont typeface="Arial" panose="020B0604020202020204" pitchFamily="34" charset="0"/>
              <a:buChar char="•"/>
            </a:pPr>
            <a:r>
              <a:rPr lang="en-NZ" sz="3200" dirty="0" smtClean="0"/>
              <a:t>Jeddah</a:t>
            </a:r>
          </a:p>
          <a:p>
            <a:pPr marL="285750" indent="-285750">
              <a:buFont typeface="Arial" panose="020B0604020202020204" pitchFamily="34" charset="0"/>
              <a:buChar char="•"/>
            </a:pPr>
            <a:r>
              <a:rPr lang="en-NZ" sz="3200" dirty="0" smtClean="0"/>
              <a:t>The deep water in the Red Sea</a:t>
            </a:r>
          </a:p>
          <a:p>
            <a:pPr marL="285750" indent="-285750">
              <a:buFont typeface="Arial" panose="020B0604020202020204" pitchFamily="34" charset="0"/>
              <a:buChar char="•"/>
            </a:pPr>
            <a:r>
              <a:rPr lang="en-NZ" sz="3200" dirty="0" smtClean="0"/>
              <a:t>Strait of Hormuz</a:t>
            </a:r>
          </a:p>
          <a:p>
            <a:pPr marL="285750" indent="-285750">
              <a:buFont typeface="Arial" panose="020B0604020202020204" pitchFamily="34" charset="0"/>
              <a:buChar char="•"/>
            </a:pPr>
            <a:r>
              <a:rPr lang="en-NZ" sz="3200" dirty="0" smtClean="0"/>
              <a:t>Qatar</a:t>
            </a:r>
          </a:p>
        </p:txBody>
      </p:sp>
    </p:spTree>
    <p:extLst>
      <p:ext uri="{BB962C8B-B14F-4D97-AF65-F5344CB8AC3E}">
        <p14:creationId xmlns:p14="http://schemas.microsoft.com/office/powerpoint/2010/main" val="380556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Hajj: A religious pilgrimage</a:t>
            </a:r>
            <a:endParaRPr lang="en-NZ" b="1" dirty="0"/>
          </a:p>
        </p:txBody>
      </p:sp>
      <p:sp>
        <p:nvSpPr>
          <p:cNvPr id="3" name="Content Placeholder 2"/>
          <p:cNvSpPr>
            <a:spLocks noGrp="1"/>
          </p:cNvSpPr>
          <p:nvPr>
            <p:ph idx="1"/>
          </p:nvPr>
        </p:nvSpPr>
        <p:spPr/>
        <p:txBody>
          <a:bodyPr>
            <a:normAutofit/>
          </a:bodyPr>
          <a:lstStyle/>
          <a:p>
            <a:pPr marL="0" indent="0">
              <a:buNone/>
            </a:pPr>
            <a:r>
              <a:rPr lang="en-NZ" dirty="0">
                <a:hlinkClick r:id="rId2"/>
              </a:rPr>
              <a:t>https://</a:t>
            </a:r>
            <a:r>
              <a:rPr lang="en-NZ" dirty="0" smtClean="0">
                <a:hlinkClick r:id="rId2"/>
              </a:rPr>
              <a:t>www.youtube.com/watch?reload=9&amp;v=VMWgeSuHKhs</a:t>
            </a:r>
            <a:endParaRPr lang="en-NZ" dirty="0" smtClean="0"/>
          </a:p>
          <a:p>
            <a:pPr marL="0" indent="0">
              <a:buNone/>
            </a:pPr>
            <a:endParaRPr lang="en-NZ" dirty="0"/>
          </a:p>
          <a:p>
            <a:pPr marL="0" indent="0">
              <a:buNone/>
            </a:pPr>
            <a:r>
              <a:rPr lang="en-NZ" dirty="0" smtClean="0"/>
              <a:t>Watch this clip and answer these questions:</a:t>
            </a:r>
          </a:p>
          <a:p>
            <a:pPr marL="0" indent="0">
              <a:buNone/>
            </a:pPr>
            <a:endParaRPr lang="en-NZ" dirty="0"/>
          </a:p>
          <a:p>
            <a:pPr marL="0" indent="0">
              <a:buNone/>
            </a:pPr>
            <a:r>
              <a:rPr lang="en-NZ" dirty="0" smtClean="0"/>
              <a:t>1. How many </a:t>
            </a:r>
            <a:r>
              <a:rPr lang="en-NZ" i="1" dirty="0" smtClean="0"/>
              <a:t>times</a:t>
            </a:r>
            <a:r>
              <a:rPr lang="en-NZ" dirty="0" smtClean="0"/>
              <a:t> and what </a:t>
            </a:r>
            <a:r>
              <a:rPr lang="en-NZ" i="1" dirty="0" smtClean="0"/>
              <a:t>direction</a:t>
            </a:r>
            <a:r>
              <a:rPr lang="en-NZ" dirty="0" smtClean="0"/>
              <a:t> do Hajj pilgrims move around the </a:t>
            </a:r>
            <a:r>
              <a:rPr lang="en-NZ" dirty="0" err="1" smtClean="0"/>
              <a:t>kabaa</a:t>
            </a:r>
            <a:r>
              <a:rPr lang="en-NZ" dirty="0" smtClean="0"/>
              <a:t>?</a:t>
            </a:r>
          </a:p>
          <a:p>
            <a:pPr marL="0" indent="0">
              <a:buNone/>
            </a:pPr>
            <a:r>
              <a:rPr lang="en-NZ" dirty="0" smtClean="0"/>
              <a:t>2. What are women not permitted to wear at the Hajj?</a:t>
            </a:r>
          </a:p>
          <a:p>
            <a:pPr marL="0" indent="0">
              <a:buNone/>
            </a:pPr>
            <a:r>
              <a:rPr lang="en-NZ" dirty="0" smtClean="0"/>
              <a:t>3. How much is the Hajj worth to tourism in Saudi Arabia?  </a:t>
            </a:r>
          </a:p>
          <a:p>
            <a:pPr marL="0" indent="0">
              <a:buNone/>
            </a:pPr>
            <a:endParaRPr lang="en-NZ" dirty="0"/>
          </a:p>
        </p:txBody>
      </p:sp>
    </p:spTree>
    <p:extLst>
      <p:ext uri="{BB962C8B-B14F-4D97-AF65-F5344CB8AC3E}">
        <p14:creationId xmlns:p14="http://schemas.microsoft.com/office/powerpoint/2010/main" val="269212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8183" y="404949"/>
            <a:ext cx="5264331" cy="6432530"/>
          </a:xfrm>
          <a:prstGeom prst="rect">
            <a:avLst/>
          </a:prstGeom>
          <a:noFill/>
        </p:spPr>
        <p:txBody>
          <a:bodyPr wrap="square" rtlCol="0">
            <a:spAutoFit/>
          </a:bodyPr>
          <a:lstStyle/>
          <a:p>
            <a:pPr algn="ctr"/>
            <a:r>
              <a:rPr lang="en-NZ" sz="3200" b="1" dirty="0" smtClean="0"/>
              <a:t>Location of Mecca</a:t>
            </a:r>
          </a:p>
          <a:p>
            <a:endParaRPr lang="en-NZ" sz="3200" dirty="0" smtClean="0"/>
          </a:p>
          <a:p>
            <a:r>
              <a:rPr lang="en-NZ" sz="3200" dirty="0" smtClean="0"/>
              <a:t>Describe the location of Mecca in Saudi Arabia.</a:t>
            </a:r>
          </a:p>
          <a:p>
            <a:endParaRPr lang="en-NZ" sz="3200" dirty="0" smtClean="0"/>
          </a:p>
          <a:p>
            <a:r>
              <a:rPr lang="en-NZ" sz="2800" i="1" dirty="0" smtClean="0"/>
              <a:t>Remember to use specific geographic terminology in your answer. For example:</a:t>
            </a:r>
          </a:p>
          <a:p>
            <a:pPr marL="457200" indent="-457200">
              <a:buFont typeface="Arial" panose="020B0604020202020204" pitchFamily="34" charset="0"/>
              <a:buChar char="•"/>
            </a:pPr>
            <a:r>
              <a:rPr lang="en-NZ" sz="2800" i="1" dirty="0"/>
              <a:t>I</a:t>
            </a:r>
            <a:r>
              <a:rPr lang="en-NZ" sz="2800" i="1" dirty="0" smtClean="0"/>
              <a:t>s it close to certain cities</a:t>
            </a:r>
            <a:r>
              <a:rPr lang="en-NZ" sz="2800" i="1" dirty="0" smtClean="0"/>
              <a:t>? Which ones?</a:t>
            </a:r>
            <a:endParaRPr lang="en-NZ" sz="2800" i="1" dirty="0" smtClean="0"/>
          </a:p>
          <a:p>
            <a:pPr marL="457200" indent="-457200">
              <a:buFont typeface="Arial" panose="020B0604020202020204" pitchFamily="34" charset="0"/>
              <a:buChar char="•"/>
            </a:pPr>
            <a:r>
              <a:rPr lang="en-NZ" sz="2800" i="1" dirty="0" smtClean="0"/>
              <a:t>Is it near a coastline</a:t>
            </a:r>
            <a:r>
              <a:rPr lang="en-NZ" sz="2800" i="1" dirty="0" smtClean="0"/>
              <a:t>? </a:t>
            </a:r>
          </a:p>
          <a:p>
            <a:pPr marL="457200" indent="-457200">
              <a:buFont typeface="Arial" panose="020B0604020202020204" pitchFamily="34" charset="0"/>
              <a:buChar char="•"/>
            </a:pPr>
            <a:r>
              <a:rPr lang="en-NZ" sz="2800" i="1" dirty="0" smtClean="0"/>
              <a:t>How far away and what direction is it from the capital Riyadh?</a:t>
            </a:r>
            <a:r>
              <a:rPr lang="en-NZ" sz="2800" i="1" dirty="0" smtClean="0"/>
              <a:t> </a:t>
            </a:r>
            <a:endParaRPr lang="en-NZ" sz="2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84734"/>
            <a:ext cx="6305679" cy="6179566"/>
          </a:xfrm>
          <a:prstGeom prst="rect">
            <a:avLst/>
          </a:prstGeom>
        </p:spPr>
      </p:pic>
    </p:spTree>
    <p:extLst>
      <p:ext uri="{BB962C8B-B14F-4D97-AF65-F5344CB8AC3E}">
        <p14:creationId xmlns:p14="http://schemas.microsoft.com/office/powerpoint/2010/main" val="1216293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t>COVID-19 and the 2020 </a:t>
            </a:r>
            <a:r>
              <a:rPr lang="en-NZ" b="1" dirty="0" smtClean="0"/>
              <a:t>Hajj</a:t>
            </a:r>
            <a:endParaRPr lang="en-NZ" b="1" dirty="0"/>
          </a:p>
        </p:txBody>
      </p:sp>
      <p:sp>
        <p:nvSpPr>
          <p:cNvPr id="3" name="Content Placeholder 2"/>
          <p:cNvSpPr>
            <a:spLocks noGrp="1"/>
          </p:cNvSpPr>
          <p:nvPr>
            <p:ph idx="1"/>
          </p:nvPr>
        </p:nvSpPr>
        <p:spPr/>
        <p:txBody>
          <a:bodyPr>
            <a:normAutofit fontScale="92500" lnSpcReduction="10000"/>
          </a:bodyPr>
          <a:lstStyle/>
          <a:p>
            <a:pPr marL="0" indent="0">
              <a:buNone/>
            </a:pPr>
            <a:r>
              <a:rPr lang="en-NZ" dirty="0">
                <a:hlinkClick r:id="rId2"/>
              </a:rPr>
              <a:t>https://</a:t>
            </a:r>
            <a:r>
              <a:rPr lang="en-NZ" dirty="0" smtClean="0">
                <a:hlinkClick r:id="rId2"/>
              </a:rPr>
              <a:t>www.aljazeera.com/news/2020/04/praying-time-covid-19-world-largest-mosques-adapted-200406112601868.html</a:t>
            </a:r>
            <a:endParaRPr lang="en-NZ" dirty="0" smtClean="0"/>
          </a:p>
          <a:p>
            <a:pPr marL="0" indent="0">
              <a:buNone/>
            </a:pPr>
            <a:endParaRPr lang="en-NZ" dirty="0"/>
          </a:p>
          <a:p>
            <a:pPr marL="0" indent="0">
              <a:buNone/>
            </a:pPr>
            <a:r>
              <a:rPr lang="en-NZ" sz="3000" dirty="0"/>
              <a:t>Read through the </a:t>
            </a:r>
            <a:r>
              <a:rPr lang="en-NZ" sz="3000" dirty="0" smtClean="0"/>
              <a:t>article and answer the following questions:</a:t>
            </a:r>
            <a:endParaRPr lang="en-NZ" sz="3000" dirty="0"/>
          </a:p>
          <a:p>
            <a:pPr marL="0" indent="0">
              <a:buNone/>
            </a:pPr>
            <a:endParaRPr lang="en-NZ" sz="3000" dirty="0"/>
          </a:p>
          <a:p>
            <a:r>
              <a:rPr lang="en-NZ" sz="3000" dirty="0" smtClean="0"/>
              <a:t>Which date were prayers suspended in Mecca's Grand Mosque?</a:t>
            </a:r>
            <a:endParaRPr lang="en-NZ" sz="3000" dirty="0"/>
          </a:p>
          <a:p>
            <a:r>
              <a:rPr lang="en-NZ" sz="3000" dirty="0" smtClean="0"/>
              <a:t>What has the current call to pray had added to it at the end?</a:t>
            </a:r>
            <a:endParaRPr lang="en-NZ" sz="3000" dirty="0"/>
          </a:p>
          <a:p>
            <a:r>
              <a:rPr lang="en-NZ" sz="3000" dirty="0" smtClean="0"/>
              <a:t>How many COVID-19 cases and deaths has Saudi Arabia had at the time this article was written?</a:t>
            </a:r>
          </a:p>
          <a:p>
            <a:r>
              <a:rPr lang="en-NZ" sz="3000" dirty="0"/>
              <a:t>H</a:t>
            </a:r>
            <a:r>
              <a:rPr lang="en-NZ" sz="3000" dirty="0" smtClean="0"/>
              <a:t>ow many cases of COVID-19 does Saudi Arabia have now?</a:t>
            </a:r>
            <a:endParaRPr lang="en-NZ" sz="3000" dirty="0"/>
          </a:p>
          <a:p>
            <a:pPr marL="0" indent="0">
              <a:buNone/>
            </a:pPr>
            <a:endParaRPr lang="en-NZ" dirty="0"/>
          </a:p>
          <a:p>
            <a:pPr marL="0" indent="0">
              <a:buNone/>
            </a:pPr>
            <a:endParaRPr lang="en-NZ" dirty="0" smtClean="0"/>
          </a:p>
          <a:p>
            <a:pPr marL="0" indent="0">
              <a:buNone/>
            </a:pPr>
            <a:endParaRPr lang="en-NZ"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3390707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35131"/>
            <a:ext cx="12100560" cy="1005841"/>
          </a:xfrm>
        </p:spPr>
        <p:txBody>
          <a:bodyPr/>
          <a:lstStyle/>
          <a:p>
            <a:pPr algn="ctr"/>
            <a:r>
              <a:rPr lang="en-NZ" b="1" dirty="0" smtClean="0"/>
              <a:t>Domestic and Foreign Pilgrims to Mecca 2008 -2019</a:t>
            </a:r>
            <a:endParaRPr lang="en-NZ"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324150"/>
              </p:ext>
            </p:extLst>
          </p:nvPr>
        </p:nvGraphicFramePr>
        <p:xfrm>
          <a:off x="365760" y="1071151"/>
          <a:ext cx="11508376" cy="3627120"/>
        </p:xfrm>
        <a:graphic>
          <a:graphicData uri="http://schemas.openxmlformats.org/drawingml/2006/table">
            <a:tbl>
              <a:tblPr firstRow="1" bandRow="1">
                <a:tableStyleId>{5C22544A-7EE6-4342-B048-85BDC9FD1C3A}</a:tableStyleId>
              </a:tblPr>
              <a:tblGrid>
                <a:gridCol w="1881051">
                  <a:extLst>
                    <a:ext uri="{9D8B030D-6E8A-4147-A177-3AD203B41FA5}">
                      <a16:colId xmlns:a16="http://schemas.microsoft.com/office/drawing/2014/main" val="153719502"/>
                    </a:ext>
                  </a:extLst>
                </a:gridCol>
                <a:gridCol w="3873137">
                  <a:extLst>
                    <a:ext uri="{9D8B030D-6E8A-4147-A177-3AD203B41FA5}">
                      <a16:colId xmlns:a16="http://schemas.microsoft.com/office/drawing/2014/main" val="4184971916"/>
                    </a:ext>
                  </a:extLst>
                </a:gridCol>
                <a:gridCol w="2877094">
                  <a:extLst>
                    <a:ext uri="{9D8B030D-6E8A-4147-A177-3AD203B41FA5}">
                      <a16:colId xmlns:a16="http://schemas.microsoft.com/office/drawing/2014/main" val="2389453728"/>
                    </a:ext>
                  </a:extLst>
                </a:gridCol>
                <a:gridCol w="2877094">
                  <a:extLst>
                    <a:ext uri="{9D8B030D-6E8A-4147-A177-3AD203B41FA5}">
                      <a16:colId xmlns:a16="http://schemas.microsoft.com/office/drawing/2014/main" val="1550201022"/>
                    </a:ext>
                  </a:extLst>
                </a:gridCol>
              </a:tblGrid>
              <a:tr h="478622">
                <a:tc>
                  <a:txBody>
                    <a:bodyPr/>
                    <a:lstStyle/>
                    <a:p>
                      <a:pPr algn="ctr"/>
                      <a:r>
                        <a:rPr lang="en-NZ" sz="2800" dirty="0" smtClean="0"/>
                        <a:t>YEAR</a:t>
                      </a:r>
                      <a:endParaRPr lang="en-NZ" sz="2800" dirty="0"/>
                    </a:p>
                  </a:txBody>
                  <a:tcPr/>
                </a:tc>
                <a:tc>
                  <a:txBody>
                    <a:bodyPr/>
                    <a:lstStyle/>
                    <a:p>
                      <a:pPr algn="ctr"/>
                      <a:r>
                        <a:rPr lang="en-NZ" sz="2800" dirty="0" smtClean="0"/>
                        <a:t>DOMESTIC</a:t>
                      </a:r>
                      <a:endParaRPr lang="en-NZ" sz="2800" dirty="0"/>
                    </a:p>
                  </a:txBody>
                  <a:tcPr/>
                </a:tc>
                <a:tc>
                  <a:txBody>
                    <a:bodyPr/>
                    <a:lstStyle/>
                    <a:p>
                      <a:pPr algn="ctr"/>
                      <a:r>
                        <a:rPr lang="en-NZ" sz="2800" dirty="0" smtClean="0"/>
                        <a:t>FOREIGN</a:t>
                      </a:r>
                      <a:endParaRPr lang="en-NZ" sz="2800" dirty="0"/>
                    </a:p>
                  </a:txBody>
                  <a:tcPr/>
                </a:tc>
                <a:tc>
                  <a:txBody>
                    <a:bodyPr/>
                    <a:lstStyle/>
                    <a:p>
                      <a:pPr algn="ctr"/>
                      <a:r>
                        <a:rPr lang="en-NZ" sz="2800" dirty="0" smtClean="0"/>
                        <a:t>TOTAL</a:t>
                      </a:r>
                      <a:endParaRPr lang="en-NZ" sz="2800" dirty="0"/>
                    </a:p>
                  </a:txBody>
                  <a:tcPr/>
                </a:tc>
                <a:extLst>
                  <a:ext uri="{0D108BD9-81ED-4DB2-BD59-A6C34878D82A}">
                    <a16:rowId xmlns:a16="http://schemas.microsoft.com/office/drawing/2014/main" val="1875827319"/>
                  </a:ext>
                </a:extLst>
              </a:tr>
              <a:tr h="478622">
                <a:tc>
                  <a:txBody>
                    <a:bodyPr/>
                    <a:lstStyle/>
                    <a:p>
                      <a:pPr algn="ctr"/>
                      <a:r>
                        <a:rPr lang="en-NZ" sz="2800" dirty="0" smtClean="0"/>
                        <a:t>2008</a:t>
                      </a:r>
                      <a:endParaRPr lang="en-NZ" sz="2800" dirty="0"/>
                    </a:p>
                  </a:txBody>
                  <a:tcPr/>
                </a:tc>
                <a:tc>
                  <a:txBody>
                    <a:bodyPr/>
                    <a:lstStyle/>
                    <a:p>
                      <a:pPr algn="ctr"/>
                      <a:r>
                        <a:rPr lang="en-NZ" sz="2800" dirty="0" smtClean="0"/>
                        <a:t>699,313</a:t>
                      </a:r>
                      <a:endParaRPr lang="en-NZ" sz="2800" dirty="0"/>
                    </a:p>
                  </a:txBody>
                  <a:tcPr/>
                </a:tc>
                <a:tc>
                  <a:txBody>
                    <a:bodyPr/>
                    <a:lstStyle/>
                    <a:p>
                      <a:pPr algn="ctr"/>
                      <a:r>
                        <a:rPr lang="en-NZ" sz="2800" dirty="0" smtClean="0"/>
                        <a:t>1,613,965</a:t>
                      </a:r>
                      <a:endParaRPr lang="en-NZ" sz="2800" dirty="0"/>
                    </a:p>
                  </a:txBody>
                  <a:tcPr/>
                </a:tc>
                <a:tc>
                  <a:txBody>
                    <a:bodyPr/>
                    <a:lstStyle/>
                    <a:p>
                      <a:pPr algn="ctr"/>
                      <a:r>
                        <a:rPr lang="en-NZ" sz="2800" dirty="0" smtClean="0"/>
                        <a:t>2,313,278</a:t>
                      </a:r>
                      <a:endParaRPr lang="en-NZ" sz="2800" dirty="0"/>
                    </a:p>
                  </a:txBody>
                  <a:tcPr/>
                </a:tc>
                <a:extLst>
                  <a:ext uri="{0D108BD9-81ED-4DB2-BD59-A6C34878D82A}">
                    <a16:rowId xmlns:a16="http://schemas.microsoft.com/office/drawing/2014/main" val="2706278343"/>
                  </a:ext>
                </a:extLst>
              </a:tr>
              <a:tr h="478622">
                <a:tc>
                  <a:txBody>
                    <a:bodyPr/>
                    <a:lstStyle/>
                    <a:p>
                      <a:pPr algn="ctr"/>
                      <a:r>
                        <a:rPr lang="en-NZ" sz="2800" dirty="0" smtClean="0"/>
                        <a:t>2011</a:t>
                      </a:r>
                      <a:endParaRPr lang="en-NZ" sz="2800" dirty="0"/>
                    </a:p>
                  </a:txBody>
                  <a:tcPr/>
                </a:tc>
                <a:tc>
                  <a:txBody>
                    <a:bodyPr/>
                    <a:lstStyle/>
                    <a:p>
                      <a:pPr algn="ctr"/>
                      <a:r>
                        <a:rPr lang="en-NZ" sz="2800" dirty="0" smtClean="0"/>
                        <a:t>1,408,641</a:t>
                      </a:r>
                      <a:endParaRPr lang="en-NZ" sz="2800" dirty="0"/>
                    </a:p>
                  </a:txBody>
                  <a:tcPr/>
                </a:tc>
                <a:tc>
                  <a:txBody>
                    <a:bodyPr/>
                    <a:lstStyle/>
                    <a:p>
                      <a:pPr algn="ctr"/>
                      <a:r>
                        <a:rPr lang="en-NZ" sz="2800" dirty="0" smtClean="0"/>
                        <a:t>1,752,932</a:t>
                      </a:r>
                      <a:endParaRPr lang="en-NZ" sz="2800" dirty="0"/>
                    </a:p>
                  </a:txBody>
                  <a:tcPr/>
                </a:tc>
                <a:tc>
                  <a:txBody>
                    <a:bodyPr/>
                    <a:lstStyle/>
                    <a:p>
                      <a:pPr algn="ctr"/>
                      <a:r>
                        <a:rPr lang="en-NZ" sz="2800" dirty="0" smtClean="0"/>
                        <a:t>3,161,573</a:t>
                      </a:r>
                      <a:endParaRPr lang="en-NZ" sz="2800" dirty="0"/>
                    </a:p>
                  </a:txBody>
                  <a:tcPr/>
                </a:tc>
                <a:extLst>
                  <a:ext uri="{0D108BD9-81ED-4DB2-BD59-A6C34878D82A}">
                    <a16:rowId xmlns:a16="http://schemas.microsoft.com/office/drawing/2014/main" val="2264614714"/>
                  </a:ext>
                </a:extLst>
              </a:tr>
              <a:tr h="478622">
                <a:tc>
                  <a:txBody>
                    <a:bodyPr/>
                    <a:lstStyle/>
                    <a:p>
                      <a:pPr algn="ctr"/>
                      <a:r>
                        <a:rPr lang="en-NZ" sz="2800" dirty="0" smtClean="0"/>
                        <a:t>2013</a:t>
                      </a:r>
                      <a:endParaRPr lang="en-NZ" sz="2800" dirty="0"/>
                    </a:p>
                  </a:txBody>
                  <a:tcPr/>
                </a:tc>
                <a:tc>
                  <a:txBody>
                    <a:bodyPr/>
                    <a:lstStyle/>
                    <a:p>
                      <a:pPr algn="ctr"/>
                      <a:r>
                        <a:rPr lang="en-NZ" sz="2800" dirty="0" smtClean="0"/>
                        <a:t>696,185</a:t>
                      </a:r>
                      <a:endParaRPr lang="en-NZ" sz="2800" dirty="0"/>
                    </a:p>
                  </a:txBody>
                  <a:tcPr/>
                </a:tc>
                <a:tc>
                  <a:txBody>
                    <a:bodyPr/>
                    <a:lstStyle/>
                    <a:p>
                      <a:pPr algn="ctr"/>
                      <a:r>
                        <a:rPr lang="en-NZ" sz="2800" dirty="0" smtClean="0"/>
                        <a:t>1,389,053</a:t>
                      </a:r>
                      <a:endParaRPr lang="en-NZ" sz="2800" dirty="0"/>
                    </a:p>
                  </a:txBody>
                  <a:tcPr/>
                </a:tc>
                <a:tc>
                  <a:txBody>
                    <a:bodyPr/>
                    <a:lstStyle/>
                    <a:p>
                      <a:pPr algn="ctr"/>
                      <a:r>
                        <a:rPr lang="en-NZ" sz="2800" dirty="0" smtClean="0"/>
                        <a:t>?</a:t>
                      </a:r>
                      <a:endParaRPr lang="en-NZ" sz="2800" dirty="0"/>
                    </a:p>
                  </a:txBody>
                  <a:tcPr/>
                </a:tc>
                <a:extLst>
                  <a:ext uri="{0D108BD9-81ED-4DB2-BD59-A6C34878D82A}">
                    <a16:rowId xmlns:a16="http://schemas.microsoft.com/office/drawing/2014/main" val="81741077"/>
                  </a:ext>
                </a:extLst>
              </a:tr>
              <a:tr h="478622">
                <a:tc>
                  <a:txBody>
                    <a:bodyPr/>
                    <a:lstStyle/>
                    <a:p>
                      <a:pPr algn="ctr"/>
                      <a:r>
                        <a:rPr lang="en-NZ" sz="2800" dirty="0" smtClean="0"/>
                        <a:t>2015</a:t>
                      </a:r>
                      <a:endParaRPr lang="en-NZ" sz="2800" dirty="0"/>
                    </a:p>
                  </a:txBody>
                  <a:tcPr/>
                </a:tc>
                <a:tc>
                  <a:txBody>
                    <a:bodyPr/>
                    <a:lstStyle/>
                    <a:p>
                      <a:pPr algn="ctr"/>
                      <a:r>
                        <a:rPr lang="en-NZ" sz="2800" dirty="0" smtClean="0"/>
                        <a:t>537,537</a:t>
                      </a:r>
                      <a:endParaRPr lang="en-NZ" sz="2800" dirty="0"/>
                    </a:p>
                  </a:txBody>
                  <a:tcPr/>
                </a:tc>
                <a:tc>
                  <a:txBody>
                    <a:bodyPr/>
                    <a:lstStyle/>
                    <a:p>
                      <a:pPr algn="ctr"/>
                      <a:r>
                        <a:rPr lang="en-NZ" sz="2800" dirty="0" smtClean="0"/>
                        <a:t>1,325,372</a:t>
                      </a:r>
                      <a:endParaRPr lang="en-NZ" sz="2800" dirty="0"/>
                    </a:p>
                  </a:txBody>
                  <a:tcPr/>
                </a:tc>
                <a:tc>
                  <a:txBody>
                    <a:bodyPr/>
                    <a:lstStyle/>
                    <a:p>
                      <a:pPr algn="ctr"/>
                      <a:r>
                        <a:rPr lang="en-NZ" sz="2800" dirty="0" smtClean="0"/>
                        <a:t>1,862,909</a:t>
                      </a:r>
                      <a:endParaRPr lang="en-NZ" sz="2800" dirty="0"/>
                    </a:p>
                  </a:txBody>
                  <a:tcPr/>
                </a:tc>
                <a:extLst>
                  <a:ext uri="{0D108BD9-81ED-4DB2-BD59-A6C34878D82A}">
                    <a16:rowId xmlns:a16="http://schemas.microsoft.com/office/drawing/2014/main" val="2921866758"/>
                  </a:ext>
                </a:extLst>
              </a:tr>
              <a:tr h="478622">
                <a:tc>
                  <a:txBody>
                    <a:bodyPr/>
                    <a:lstStyle/>
                    <a:p>
                      <a:pPr algn="ctr"/>
                      <a:r>
                        <a:rPr lang="en-NZ" sz="2800" dirty="0" smtClean="0"/>
                        <a:t>2017</a:t>
                      </a:r>
                      <a:endParaRPr lang="en-NZ" sz="2800" dirty="0"/>
                    </a:p>
                  </a:txBody>
                  <a:tcPr/>
                </a:tc>
                <a:tc>
                  <a:txBody>
                    <a:bodyPr/>
                    <a:lstStyle/>
                    <a:p>
                      <a:pPr algn="ctr"/>
                      <a:r>
                        <a:rPr lang="en-NZ" sz="2800" dirty="0" smtClean="0"/>
                        <a:t>612,953</a:t>
                      </a:r>
                      <a:endParaRPr lang="en-NZ" sz="2800" dirty="0"/>
                    </a:p>
                  </a:txBody>
                  <a:tcPr/>
                </a:tc>
                <a:tc>
                  <a:txBody>
                    <a:bodyPr/>
                    <a:lstStyle/>
                    <a:p>
                      <a:pPr algn="ctr"/>
                      <a:r>
                        <a:rPr lang="en-NZ" sz="2800" dirty="0" smtClean="0"/>
                        <a:t>1,758,722</a:t>
                      </a:r>
                      <a:endParaRPr lang="en-NZ" sz="2800" dirty="0"/>
                    </a:p>
                  </a:txBody>
                  <a:tcPr/>
                </a:tc>
                <a:tc>
                  <a:txBody>
                    <a:bodyPr/>
                    <a:lstStyle/>
                    <a:p>
                      <a:pPr algn="ctr"/>
                      <a:r>
                        <a:rPr lang="en-NZ" sz="2800" dirty="0" smtClean="0"/>
                        <a:t>2,371,675</a:t>
                      </a:r>
                      <a:endParaRPr lang="en-NZ" sz="2800" dirty="0"/>
                    </a:p>
                  </a:txBody>
                  <a:tcPr/>
                </a:tc>
                <a:extLst>
                  <a:ext uri="{0D108BD9-81ED-4DB2-BD59-A6C34878D82A}">
                    <a16:rowId xmlns:a16="http://schemas.microsoft.com/office/drawing/2014/main" val="1816359222"/>
                  </a:ext>
                </a:extLst>
              </a:tr>
              <a:tr h="478622">
                <a:tc>
                  <a:txBody>
                    <a:bodyPr/>
                    <a:lstStyle/>
                    <a:p>
                      <a:pPr algn="ctr"/>
                      <a:r>
                        <a:rPr lang="en-NZ" sz="2800" dirty="0" smtClean="0"/>
                        <a:t>2019</a:t>
                      </a:r>
                      <a:endParaRPr lang="en-NZ" sz="2800" dirty="0"/>
                    </a:p>
                  </a:txBody>
                  <a:tcPr/>
                </a:tc>
                <a:tc>
                  <a:txBody>
                    <a:bodyPr/>
                    <a:lstStyle/>
                    <a:p>
                      <a:pPr algn="ctr"/>
                      <a:r>
                        <a:rPr lang="en-NZ" sz="2800" dirty="0" smtClean="0"/>
                        <a:t>634,379</a:t>
                      </a:r>
                      <a:endParaRPr lang="en-NZ" sz="2800" dirty="0"/>
                    </a:p>
                  </a:txBody>
                  <a:tcPr/>
                </a:tc>
                <a:tc>
                  <a:txBody>
                    <a:bodyPr/>
                    <a:lstStyle/>
                    <a:p>
                      <a:pPr algn="ctr"/>
                      <a:r>
                        <a:rPr lang="en-NZ" sz="2800" dirty="0" smtClean="0"/>
                        <a:t>1,855,027</a:t>
                      </a:r>
                      <a:endParaRPr lang="en-NZ" sz="2800" dirty="0"/>
                    </a:p>
                  </a:txBody>
                  <a:tcPr/>
                </a:tc>
                <a:tc>
                  <a:txBody>
                    <a:bodyPr/>
                    <a:lstStyle/>
                    <a:p>
                      <a:pPr algn="ctr"/>
                      <a:r>
                        <a:rPr lang="en-NZ" sz="2800" dirty="0" smtClean="0"/>
                        <a:t>?</a:t>
                      </a:r>
                      <a:endParaRPr lang="en-NZ" sz="2800" dirty="0"/>
                    </a:p>
                  </a:txBody>
                  <a:tcPr/>
                </a:tc>
                <a:extLst>
                  <a:ext uri="{0D108BD9-81ED-4DB2-BD59-A6C34878D82A}">
                    <a16:rowId xmlns:a16="http://schemas.microsoft.com/office/drawing/2014/main" val="2176114496"/>
                  </a:ext>
                </a:extLst>
              </a:tr>
            </a:tbl>
          </a:graphicData>
        </a:graphic>
      </p:graphicFrame>
      <p:sp>
        <p:nvSpPr>
          <p:cNvPr id="5" name="TextBox 4"/>
          <p:cNvSpPr txBox="1"/>
          <p:nvPr/>
        </p:nvSpPr>
        <p:spPr>
          <a:xfrm>
            <a:off x="91440" y="4898571"/>
            <a:ext cx="11769634" cy="2492990"/>
          </a:xfrm>
          <a:prstGeom prst="rect">
            <a:avLst/>
          </a:prstGeom>
          <a:noFill/>
        </p:spPr>
        <p:txBody>
          <a:bodyPr wrap="square" rtlCol="0">
            <a:spAutoFit/>
          </a:bodyPr>
          <a:lstStyle/>
          <a:p>
            <a:r>
              <a:rPr lang="en-NZ" sz="2600" u="sng" dirty="0" smtClean="0"/>
              <a:t>Source</a:t>
            </a:r>
            <a:r>
              <a:rPr lang="en-NZ" sz="2600" dirty="0" smtClean="0"/>
              <a:t>: stats.gov.sa</a:t>
            </a:r>
          </a:p>
          <a:p>
            <a:pPr marL="457200" indent="-457200">
              <a:buFont typeface="Arial" panose="020B0604020202020204" pitchFamily="34" charset="0"/>
              <a:buChar char="•"/>
            </a:pPr>
            <a:r>
              <a:rPr lang="en-NZ" sz="2600" dirty="0" smtClean="0"/>
              <a:t>Draw </a:t>
            </a:r>
            <a:r>
              <a:rPr lang="en-NZ" sz="2600" dirty="0" smtClean="0"/>
              <a:t>a multi-line graph of the </a:t>
            </a:r>
            <a:r>
              <a:rPr lang="en-NZ" sz="2600" b="1" dirty="0" smtClean="0"/>
              <a:t>DOMESTIC</a:t>
            </a:r>
            <a:r>
              <a:rPr lang="en-NZ" sz="2600" dirty="0" smtClean="0"/>
              <a:t>, </a:t>
            </a:r>
            <a:r>
              <a:rPr lang="en-NZ" sz="2600" b="1" dirty="0" smtClean="0"/>
              <a:t>FOREIGN</a:t>
            </a:r>
            <a:r>
              <a:rPr lang="en-NZ" sz="2600" dirty="0" smtClean="0"/>
              <a:t> and </a:t>
            </a:r>
            <a:r>
              <a:rPr lang="en-NZ" sz="2600" b="1" dirty="0" smtClean="0"/>
              <a:t>TOTAL</a:t>
            </a:r>
            <a:r>
              <a:rPr lang="en-NZ" sz="2600" dirty="0" smtClean="0"/>
              <a:t> numbers of pilgrims to Mecca between 2008 and 2019.</a:t>
            </a:r>
          </a:p>
          <a:p>
            <a:pPr marL="457200" indent="-457200">
              <a:buFont typeface="Arial" panose="020B0604020202020204" pitchFamily="34" charset="0"/>
              <a:buChar char="•"/>
            </a:pPr>
            <a:r>
              <a:rPr lang="en-NZ" sz="2600" dirty="0" smtClean="0"/>
              <a:t>Describe the </a:t>
            </a:r>
            <a:r>
              <a:rPr lang="en-NZ" sz="2600" i="1" dirty="0" smtClean="0"/>
              <a:t>temporal pattern </a:t>
            </a:r>
            <a:r>
              <a:rPr lang="en-NZ" sz="2600" dirty="0" smtClean="0"/>
              <a:t>of the </a:t>
            </a:r>
            <a:r>
              <a:rPr lang="en-NZ" sz="2600" b="1" dirty="0" smtClean="0"/>
              <a:t>TOTAL</a:t>
            </a:r>
            <a:r>
              <a:rPr lang="en-NZ" sz="2600" dirty="0" smtClean="0"/>
              <a:t> number of pilgrims </a:t>
            </a:r>
            <a:r>
              <a:rPr lang="en-NZ" sz="2600" dirty="0" smtClean="0"/>
              <a:t>to </a:t>
            </a:r>
            <a:r>
              <a:rPr lang="en-NZ" sz="2600" dirty="0" smtClean="0"/>
              <a:t>Mecca between 2008 and 2019. </a:t>
            </a:r>
            <a:endParaRPr lang="en-NZ" sz="2600" dirty="0"/>
          </a:p>
          <a:p>
            <a:endParaRPr lang="en-NZ" sz="2600" dirty="0"/>
          </a:p>
        </p:txBody>
      </p:sp>
    </p:spTree>
    <p:extLst>
      <p:ext uri="{BB962C8B-B14F-4D97-AF65-F5344CB8AC3E}">
        <p14:creationId xmlns:p14="http://schemas.microsoft.com/office/powerpoint/2010/main" val="354772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1105</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  The Hajj: The annual migration of pilgrims to Mecca, Saudi Arabia</vt:lpstr>
      <vt:lpstr>Background: What is the Hajj?</vt:lpstr>
      <vt:lpstr>PowerPoint Presentation</vt:lpstr>
      <vt:lpstr>Relevant Geographic Concepts </vt:lpstr>
      <vt:lpstr>PowerPoint Presentation</vt:lpstr>
      <vt:lpstr>Hajj: A religious pilgrimage</vt:lpstr>
      <vt:lpstr>PowerPoint Presentation</vt:lpstr>
      <vt:lpstr>COVID-19 and the 2020 Hajj</vt:lpstr>
      <vt:lpstr>Domestic and Foreign Pilgrims to Mecca 2008 -2019</vt:lpstr>
      <vt:lpstr>PowerPoint Presentation</vt:lpstr>
      <vt:lpstr>PowerPoint Presentation</vt:lpstr>
      <vt:lpstr>PowerPoint Presentation</vt:lpstr>
      <vt:lpstr>PowerPoint Presentation</vt:lpstr>
      <vt:lpstr>Precis Sketch of Jeddah</vt:lpstr>
      <vt:lpstr>PowerPoint Presentation</vt:lpstr>
      <vt:lpstr>How many Muslims are there in NZ? </vt:lpstr>
      <vt:lpstr>PowerPoint Presentation</vt:lpstr>
      <vt:lpstr>Changes to Mecca over time</vt:lpstr>
      <vt:lpstr>Flow Diagram:  Hajj and change in the number of pilgrims and environment of Mecca</vt:lpstr>
      <vt:lpstr>PowerPoint Presentation</vt:lpstr>
      <vt:lpstr>Accessibility to Mecca for Qatari Muslims </vt:lpstr>
      <vt:lpstr>PowerPoint Presentation</vt:lpstr>
      <vt:lpstr>Apply a Geographic Concept</vt:lpstr>
    </vt:vector>
  </TitlesOfParts>
  <Company>Cashmere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Islam?</dc:title>
  <dc:creator>Kayla Diebold</dc:creator>
  <cp:lastModifiedBy>Nicholas Moyle</cp:lastModifiedBy>
  <cp:revision>65</cp:revision>
  <dcterms:created xsi:type="dcterms:W3CDTF">2015-10-19T01:46:37Z</dcterms:created>
  <dcterms:modified xsi:type="dcterms:W3CDTF">2020-04-11T22:18:06Z</dcterms:modified>
</cp:coreProperties>
</file>